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8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4"/>
  </p:notesMasterIdLst>
  <p:sldIdLst>
    <p:sldId id="278" r:id="rId2"/>
    <p:sldId id="1054" r:id="rId3"/>
    <p:sldId id="1074" r:id="rId4"/>
    <p:sldId id="1073" r:id="rId5"/>
    <p:sldId id="1052" r:id="rId6"/>
    <p:sldId id="1064" r:id="rId7"/>
    <p:sldId id="1075" r:id="rId8"/>
    <p:sldId id="1055" r:id="rId9"/>
    <p:sldId id="1058" r:id="rId10"/>
    <p:sldId id="1076" r:id="rId11"/>
    <p:sldId id="1059" r:id="rId12"/>
    <p:sldId id="1062" r:id="rId13"/>
    <p:sldId id="1061" r:id="rId14"/>
    <p:sldId id="1063" r:id="rId15"/>
    <p:sldId id="1078" r:id="rId16"/>
    <p:sldId id="1065" r:id="rId17"/>
    <p:sldId id="1067" r:id="rId18"/>
    <p:sldId id="1068" r:id="rId19"/>
    <p:sldId id="1079" r:id="rId20"/>
    <p:sldId id="1070" r:id="rId21"/>
    <p:sldId id="1071" r:id="rId22"/>
    <p:sldId id="1072" r:id="rId2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rko Mazzoleni" initials="MM" lastIdx="2" clrIdx="0">
    <p:extLst>
      <p:ext uri="{19B8F6BF-5375-455C-9EA6-DF929625EA0E}">
        <p15:presenceInfo xmlns:p15="http://schemas.microsoft.com/office/powerpoint/2012/main" userId="Mirko Mazzolen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200"/>
    <a:srgbClr val="FFF2E5"/>
    <a:srgbClr val="0A0A0A"/>
    <a:srgbClr val="FD943D"/>
    <a:srgbClr val="27497F"/>
    <a:srgbClr val="0000FF"/>
    <a:srgbClr val="1C355D"/>
    <a:srgbClr val="CCFF99"/>
    <a:srgbClr val="008A3E"/>
    <a:srgbClr val="DEE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Stile chiaro 1 - Color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Stile chiaro 2 - Color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056" autoAdjust="0"/>
  </p:normalViewPr>
  <p:slideViewPr>
    <p:cSldViewPr snapToGrid="0" snapToObjects="1">
      <p:cViewPr>
        <p:scale>
          <a:sx n="108" d="100"/>
          <a:sy n="108" d="100"/>
        </p:scale>
        <p:origin x="576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39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7150"/>
    </p:cViewPr>
  </p:sorterViewPr>
  <p:notesViewPr>
    <p:cSldViewPr snapToGrid="0" snapToObjects="1">
      <p:cViewPr varScale="1">
        <p:scale>
          <a:sx n="89" d="100"/>
          <a:sy n="89" d="100"/>
        </p:scale>
        <p:origin x="379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dirty="0">
                <a:latin typeface="Rubik" pitchFamily="2" charset="-79"/>
                <a:cs typeface="Rubik" pitchFamily="2" charset="-79"/>
              </a:rPr>
              <a:t>Titolo del grafico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426EB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3-6243-93FF-BA006A7DA150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43-6243-93FF-BA006A7DA150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43-6243-93FF-BA006A7DA1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59100832"/>
        <c:axId val="962377408"/>
      </c:barChart>
      <c:catAx>
        <c:axId val="95910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pPr>
            <a:endParaRPr lang="en-US"/>
          </a:p>
        </c:txPr>
        <c:crossAx val="962377408"/>
        <c:crosses val="autoZero"/>
        <c:auto val="1"/>
        <c:lblAlgn val="ctr"/>
        <c:lblOffset val="100"/>
        <c:noMultiLvlLbl val="0"/>
      </c:catAx>
      <c:valAx>
        <c:axId val="96237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9100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ubik" pitchFamily="2" charset="-79"/>
              <a:ea typeface="+mn-ea"/>
              <a:cs typeface="Rubik" pitchFamily="2" charset="-79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85F60-0429-014B-94F4-5F04CDE84950}" type="datetimeFigureOut">
              <a:rPr lang="it-IT" smtClean="0"/>
              <a:t>18/12/2024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7F3DC-54A1-8348-9B9C-E6CA6C4BBF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9610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3698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2059E-60B1-6677-D630-8D074E2E5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61E5C15-DB3E-EEA9-160E-2A4F3B653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90A5041-84AD-D409-CD3E-5622F3D760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59C566-1726-03F2-3BB0-98A293AE15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7152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8406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889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5571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7826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7E89D-63B3-99F9-4241-93C54C769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8810FB-94C0-B127-D7A4-76C39A84D7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0F18CAF-582A-0AFC-F772-F2EE5B142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5B7F1EC-A278-FB7D-A3FC-5F4CD24824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3551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2506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8662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9596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2D4B4-4925-94D0-AA7A-216F31525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70F27DB-B851-9B91-234D-9B158029A5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B0A6340-132E-0DF5-9634-E7A4C0750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3CFE515-8AEA-6C3B-97A1-9AB610DE2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731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45670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57690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2320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BCEDE-567A-A368-6106-AD47BD76A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B3EE1ED-FC70-7467-2F59-315086DA87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2D0EACF-47A3-E0BB-ACE9-7201FD7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026839F-96E3-2404-96B8-0FCA517C73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0453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397B1-54F1-77BA-AB7B-D5208B6B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F3D5FC3-631E-DD9E-CB2C-9D99AFEAD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C852628-4577-7FE1-1174-DA917F9842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71BDB3D-8DDB-602B-6171-0D54EFAB34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9651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39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0436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7FE1B-D913-1DDB-989B-F43949094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BB78F74-7F3A-A3B1-CF2E-FA9186CE54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1B3639E-BDFC-26E2-B4D9-32C5571169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8FA896B-E304-747D-CE47-F903DCC99F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1638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2816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9582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9B9958FE-5604-404E-8CFA-78FDCCB3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B06AE38A-F37A-7D46-A340-4C7B145E38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788187"/>
            <a:ext cx="10650644" cy="68902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2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presentazione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41688C62-C93C-464D-BED6-6C144521EA90}"/>
              </a:ext>
            </a:extLst>
          </p:cNvPr>
          <p:cNvSpPr txBox="1">
            <a:spLocks/>
          </p:cNvSpPr>
          <p:nvPr userDrawn="1"/>
        </p:nvSpPr>
        <p:spPr>
          <a:xfrm>
            <a:off x="775762" y="1643251"/>
            <a:ext cx="10650644" cy="5850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>
                <a:solidFill>
                  <a:schemeClr val="tx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800" b="0" dirty="0"/>
              <a:t>Sottotitolo della presentazione.</a:t>
            </a:r>
          </a:p>
          <a:p>
            <a:r>
              <a:rPr lang="it-IT" sz="1800" b="0" dirty="0" err="1"/>
              <a:t>Lorem</a:t>
            </a:r>
            <a:r>
              <a:rPr lang="it-IT" sz="1800" b="0" dirty="0"/>
              <a:t> </a:t>
            </a:r>
            <a:r>
              <a:rPr lang="it-IT" sz="1800" b="0" dirty="0" err="1"/>
              <a:t>ipsum</a:t>
            </a:r>
            <a:r>
              <a:rPr lang="it-IT" sz="1800" b="0" dirty="0"/>
              <a:t> </a:t>
            </a:r>
            <a:r>
              <a:rPr lang="it-IT" sz="1800" b="0" dirty="0" err="1"/>
              <a:t>dolor</a:t>
            </a:r>
            <a:r>
              <a:rPr lang="it-IT" sz="1800" b="0" dirty="0"/>
              <a:t> </a:t>
            </a:r>
            <a:r>
              <a:rPr lang="it-IT" sz="1800" b="0" dirty="0" err="1"/>
              <a:t>sit</a:t>
            </a:r>
            <a:r>
              <a:rPr lang="it-IT" sz="1800" b="0" dirty="0"/>
              <a:t> </a:t>
            </a:r>
            <a:r>
              <a:rPr lang="it-IT" sz="1800" b="0" dirty="0" err="1"/>
              <a:t>amet</a:t>
            </a:r>
            <a:r>
              <a:rPr lang="it-IT" sz="1800" b="0" dirty="0"/>
              <a:t>…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A080716-9AA8-C84B-97DE-2498E9EFC826}"/>
              </a:ext>
            </a:extLst>
          </p:cNvPr>
          <p:cNvSpPr txBox="1"/>
          <p:nvPr userDrawn="1"/>
        </p:nvSpPr>
        <p:spPr>
          <a:xfrm>
            <a:off x="774828" y="2642616"/>
            <a:ext cx="51870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1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2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adipiscing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3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1FDA0B6-93C1-F54D-8149-EE4337D572CD}"/>
              </a:ext>
            </a:extLst>
          </p:cNvPr>
          <p:cNvSpPr txBox="1"/>
          <p:nvPr userDrawn="1"/>
        </p:nvSpPr>
        <p:spPr>
          <a:xfrm>
            <a:off x="6180888" y="2642616"/>
            <a:ext cx="5187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4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5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adpiscing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A7CA3FF-1A1E-FD47-86A1-810C49CFD445}"/>
              </a:ext>
            </a:extLst>
          </p:cNvPr>
          <p:cNvSpPr txBox="1"/>
          <p:nvPr userDrawn="1"/>
        </p:nvSpPr>
        <p:spPr>
          <a:xfrm>
            <a:off x="774828" y="490985"/>
            <a:ext cx="850392" cy="20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0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37321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4EC7AE-9250-B946-9EB8-BC4322503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2203323"/>
            <a:ext cx="10642961" cy="35860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E82551A4-41A1-BF49-B600-3990D26A0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 noProof="0" dirty="0" err="1"/>
              <a:t>Titolo</a:t>
            </a:r>
            <a:r>
              <a:rPr lang="en-US" noProof="0" dirty="0"/>
              <a:t> </a:t>
            </a:r>
            <a:r>
              <a:rPr lang="en-US" noProof="0" dirty="0" err="1"/>
              <a:t>della</a:t>
            </a:r>
            <a:r>
              <a:rPr lang="en-US" noProof="0" dirty="0"/>
              <a:t> slide</a:t>
            </a:r>
            <a:br>
              <a:rPr lang="en-US" noProof="0" dirty="0"/>
            </a:br>
            <a:r>
              <a:rPr lang="en-US" noProof="0" dirty="0" err="1"/>
              <a:t>fino</a:t>
            </a:r>
            <a:r>
              <a:rPr lang="en-US" noProof="0" dirty="0"/>
              <a:t> a 2 </a:t>
            </a:r>
            <a:r>
              <a:rPr lang="en-US" noProof="0" dirty="0" err="1"/>
              <a:t>righe</a:t>
            </a:r>
            <a:endParaRPr lang="en-US" noProof="0" dirty="0"/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99F6BAC3-2ABC-DA49-BC1C-62E7E1405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513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21C8003-4F0C-B94F-9FE8-A28BFA9EA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569535"/>
            <a:ext cx="10642961" cy="5219850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2"/>
            <a:endParaRPr lang="it-IT" dirty="0"/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142B3ECC-045E-3D45-81BD-DC9945DD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816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F8847FC-3607-104A-BDD8-73CA4C4B90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D063E752-FC99-A249-BB88-73C9E4E34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Segnaposto contenuto 3">
            <a:extLst>
              <a:ext uri="{FF2B5EF4-FFF2-40B4-BE49-F238E27FC236}">
                <a16:creationId xmlns:a16="http://schemas.microsoft.com/office/drawing/2014/main" id="{143B471E-7CEB-024E-9D9E-A69E81E86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569535"/>
            <a:ext cx="5239978" cy="521985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</a:t>
            </a:r>
            <a:r>
              <a:rPr lang="it-IT" dirty="0" err="1"/>
              <a:t>livelloTerzo</a:t>
            </a:r>
            <a:r>
              <a:rPr lang="it-IT" dirty="0"/>
              <a:t> livello</a:t>
            </a:r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12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8715B9ED-2EE3-C04A-B74D-B54C6187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271985D-3113-DC47-839E-4C2FB070AD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EFE370B8-594B-3B4C-A499-384818115B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2923499" cy="3587672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</a:t>
            </a:r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FDD4A0A1-E21E-3748-A3F4-E3C231CFA12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2865821"/>
              </p:ext>
            </p:extLst>
          </p:nvPr>
        </p:nvGraphicFramePr>
        <p:xfrm>
          <a:off x="4023360" y="2201713"/>
          <a:ext cx="7384758" cy="3587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406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398942C3-1CBC-AA4C-8933-1F5FDC15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E956E04-B809-624D-9D17-D1FF1D3F8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 dirty="0"/>
              <a:t>–</a:t>
            </a:r>
            <a:br>
              <a:rPr lang="it-IT" dirty="0"/>
            </a:br>
            <a:r>
              <a:rPr lang="it-IT" dirty="0"/>
              <a:t>Il tempo non è affatto ciò che sembra.</a:t>
            </a:r>
            <a:br>
              <a:rPr lang="it-IT" dirty="0"/>
            </a:br>
            <a:r>
              <a:rPr lang="it-IT" dirty="0"/>
              <a:t>Non scorre in una sola direzione, e il futuro esiste</a:t>
            </a:r>
            <a:br>
              <a:rPr lang="it-IT" dirty="0"/>
            </a:br>
            <a:r>
              <a:rPr lang="it-IT" dirty="0"/>
              <a:t>contemporaneamente al passato.</a:t>
            </a:r>
            <a:br>
              <a:rPr lang="it-IT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043842B-2248-F944-A056-15A4360C82CA}"/>
              </a:ext>
            </a:extLst>
          </p:cNvPr>
          <p:cNvSpPr txBox="1"/>
          <p:nvPr userDrawn="1"/>
        </p:nvSpPr>
        <p:spPr>
          <a:xfrm>
            <a:off x="774828" y="30101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387880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C16B92E1-8C3F-0840-8110-36AB6422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16504F75-7A1C-1342-AF46-9CCA255A9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8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 dirty="0"/>
              <a:t>–</a:t>
            </a:r>
            <a:br>
              <a:rPr lang="it-IT" dirty="0"/>
            </a:br>
            <a:r>
              <a:rPr lang="it-IT" dirty="0"/>
              <a:t>Il genio altro non è che la capacità di osservare la realtà da prospettive non ordinarie. Mentre una persona intelligente, quando riesce a trovare un ago in un pagliaio, si ferma soddisfatta, il genio continua a cercare per trovarne un secondo, un terzo ed eventualmente un quarto.</a:t>
            </a:r>
            <a:br>
              <a:rPr lang="it-IT" dirty="0"/>
            </a:b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7A67D7F-D570-4D41-BB68-1FFD3B3FA1B7}"/>
              </a:ext>
            </a:extLst>
          </p:cNvPr>
          <p:cNvSpPr txBox="1"/>
          <p:nvPr userDrawn="1"/>
        </p:nvSpPr>
        <p:spPr>
          <a:xfrm>
            <a:off x="774828" y="36959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42470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AB53C4FE-52FE-3449-8EAF-469CF991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608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 Istituzio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4993240-CF35-FA47-847F-DA2811B363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80B721A2-8B07-D445-BB00-FB076E5B4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6" y="2590030"/>
            <a:ext cx="6784921" cy="100340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500" b="1" i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presentazione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</p:spTree>
    <p:extLst>
      <p:ext uri="{BB962C8B-B14F-4D97-AF65-F5344CB8AC3E}">
        <p14:creationId xmlns:p14="http://schemas.microsoft.com/office/powerpoint/2010/main" val="13940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sto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67467B-D67A-E942-A1A0-204F358031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897087-8B22-1A48-99C5-5F9BFE8DE7C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10650645" cy="3587672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0DFF7B08-7113-1145-B6E7-0F4D8BB96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4598" y="6408740"/>
            <a:ext cx="926122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0DFF7B08-7113-1145-B6E7-0F4D8BB9659B}"/>
              </a:ext>
            </a:extLst>
          </p:cNvPr>
          <p:cNvSpPr txBox="1">
            <a:spLocks/>
          </p:cNvSpPr>
          <p:nvPr userDrawn="1"/>
        </p:nvSpPr>
        <p:spPr>
          <a:xfrm>
            <a:off x="11390842" y="6410425"/>
            <a:ext cx="719878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b="0" i="0" kern="1200">
                <a:solidFill>
                  <a:srgbClr val="426EB0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313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414B5D59-1901-B345-8133-5967BE78B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6C9EFE9-1ADE-434E-A1F4-D291CE6FCD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5E96A3BF-2EA0-1A46-8A84-93BD1F1D4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3CCD687-C11E-474E-B310-639EB2729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03" t="26711" r="470" b="10457"/>
          <a:stretch/>
        </p:blipFill>
        <p:spPr>
          <a:xfrm>
            <a:off x="6250328" y="569535"/>
            <a:ext cx="5157789" cy="52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8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8E7D984-C09A-DF4C-B2B1-663568982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F703EF7-18B7-B447-AC6E-5E04F39360F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A668B07-A5CD-FA42-AE56-70F0741C63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" t="23225" b="4160"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4982AC9-1DF1-F74D-8B61-0A7A0ECD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927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EAFADF3-7260-4D41-B2D4-88141C4ED8E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br>
              <a:rPr lang="it-IT" dirty="0"/>
            </a:br>
            <a:br>
              <a:rPr lang="it-IT" dirty="0"/>
            </a:b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CC7E048-18AF-434D-A319-39D03F76D0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" t="23225" b="4160"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2AD359ED-7F3F-8F4F-A2CE-FD3865C9C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564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6CFC60FA-0B43-8E43-A981-879F8668EB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869" t="1545" r="12877" b="1667"/>
          <a:stretch/>
        </p:blipFill>
        <p:spPr>
          <a:xfrm rot="5400000">
            <a:off x="3518741" y="-2174378"/>
            <a:ext cx="5145465" cy="10633292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2DBD91D1-D38D-7149-BCF4-9559A1465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24A6E12A-B63B-9042-9470-5572B3CA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50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è Immagin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9E77396F-F048-2447-881E-ACA8AE4AA2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210" t="888" r="164"/>
          <a:stretch/>
        </p:blipFill>
        <p:spPr>
          <a:xfrm rot="5400000">
            <a:off x="2667001" y="-2680446"/>
            <a:ext cx="6857998" cy="12192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E803E63-08DB-364E-B1C5-9934F9514D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F6754049-5E38-6940-91FA-2B4188B0C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95EF4794-7DFC-6A42-BE46-6EEA1BCE1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7DEE094-03A5-7F49-B416-8E2A39117F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4828" y="-7915"/>
            <a:ext cx="2557652" cy="12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0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F298496F-A2A1-224A-9FAD-B5923D50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49277408-D2E6-4B4E-B7D4-F70D1960A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3A2EB66D-1A6D-1247-9307-A8FB9B30E5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10650645" cy="3587672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061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Paragraf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8086CEB9-9569-DB40-AA0F-7123645B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93FF4A5-61E0-B842-810D-44A72AB5E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C36FAC4A-8B62-7B46-BDBF-08DA3A65DF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697479"/>
            <a:ext cx="10650645" cy="3091905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049C2603-ED0A-DF4C-91FA-A9F48A6CA4B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70677" y="2201713"/>
            <a:ext cx="5081483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Titolo paragrafo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DD28BFA-1FCC-0248-9D86-944C764792A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90021" y="2201713"/>
            <a:ext cx="5231301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Titolo paragrafo</a:t>
            </a:r>
          </a:p>
        </p:txBody>
      </p:sp>
    </p:spTree>
    <p:extLst>
      <p:ext uri="{BB962C8B-B14F-4D97-AF65-F5344CB8AC3E}">
        <p14:creationId xmlns:p14="http://schemas.microsoft.com/office/powerpoint/2010/main" val="406125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46568B60-325E-CE4E-AA6F-C1701A1DBD28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127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2BDC4DB-5829-4945-844E-BC0ABA7196FD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0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51" r:id="rId3"/>
    <p:sldLayoutId id="2147483655" r:id="rId4"/>
    <p:sldLayoutId id="2147483660" r:id="rId5"/>
    <p:sldLayoutId id="2147483654" r:id="rId6"/>
    <p:sldLayoutId id="2147483659" r:id="rId7"/>
    <p:sldLayoutId id="2147483661" r:id="rId8"/>
    <p:sldLayoutId id="2147483662" r:id="rId9"/>
    <p:sldLayoutId id="2147483653" r:id="rId10"/>
    <p:sldLayoutId id="2147483663" r:id="rId11"/>
    <p:sldLayoutId id="2147483664" r:id="rId12"/>
    <p:sldLayoutId id="2147483656" r:id="rId13"/>
    <p:sldLayoutId id="2147483657" r:id="rId14"/>
    <p:sldLayoutId id="2147483658" r:id="rId15"/>
    <p:sldLayoutId id="2147483649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470535" y="2279454"/>
            <a:ext cx="7503426" cy="1061829"/>
          </a:xfrm>
        </p:spPr>
        <p:txBody>
          <a:bodyPr wrap="square">
            <a:spAutoFit/>
          </a:bodyPr>
          <a:lstStyle/>
          <a:p>
            <a:r>
              <a:rPr lang="it-IT" dirty="0"/>
              <a:t>MASTER’S DEGREE THESIS </a:t>
            </a:r>
            <a:br>
              <a:rPr lang="it-IT" dirty="0"/>
            </a:br>
            <a:r>
              <a:rPr lang="it-IT" dirty="0"/>
              <a:t>IN COMPUTER ENGINEERING</a:t>
            </a:r>
            <a:endParaRPr lang="it-IT" noProof="0" dirty="0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DB6E1738-0E7F-E042-ADF5-9EF44603CBE9}"/>
              </a:ext>
            </a:extLst>
          </p:cNvPr>
          <p:cNvSpPr txBox="1">
            <a:spLocks/>
          </p:cNvSpPr>
          <p:nvPr/>
        </p:nvSpPr>
        <p:spPr>
          <a:xfrm>
            <a:off x="8807937" y="4223380"/>
            <a:ext cx="3256244" cy="21434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100" b="0" dirty="0">
                <a:solidFill>
                  <a:srgbClr val="426EB0"/>
                </a:solidFill>
              </a:rPr>
              <a:t>SPEAKER</a:t>
            </a:r>
          </a:p>
          <a:p>
            <a:r>
              <a:rPr lang="it-IT" sz="2000" b="0" dirty="0"/>
              <a:t>Cristiano Gambirasio</a:t>
            </a:r>
          </a:p>
          <a:p>
            <a:r>
              <a:rPr lang="it-IT" sz="2000" b="0" dirty="0" err="1"/>
              <a:t>Matr</a:t>
            </a:r>
            <a:r>
              <a:rPr lang="it-IT" sz="2000" b="0" dirty="0"/>
              <a:t>. 1066866</a:t>
            </a:r>
          </a:p>
          <a:p>
            <a:endParaRPr lang="it-IT" sz="2000" b="0" dirty="0"/>
          </a:p>
          <a:p>
            <a:r>
              <a:rPr lang="it-IT" sz="1100" b="0" dirty="0">
                <a:solidFill>
                  <a:srgbClr val="426EB0"/>
                </a:solidFill>
              </a:rPr>
              <a:t>PLACE</a:t>
            </a:r>
          </a:p>
          <a:p>
            <a:r>
              <a:rPr lang="it-IT" sz="2000" b="0" dirty="0"/>
              <a:t>University of Bergamo</a:t>
            </a:r>
          </a:p>
          <a:p>
            <a:endParaRPr lang="it-IT" sz="2000" b="0" dirty="0"/>
          </a:p>
          <a:p>
            <a:endParaRPr lang="it-IT" sz="1100" b="0" dirty="0">
              <a:solidFill>
                <a:srgbClr val="426EB0"/>
              </a:solidFill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3D667FA-9CA1-E841-8DEF-5E9E5FDC0D17}"/>
              </a:ext>
            </a:extLst>
          </p:cNvPr>
          <p:cNvSpPr txBox="1">
            <a:spLocks/>
          </p:cNvSpPr>
          <p:nvPr/>
        </p:nvSpPr>
        <p:spPr>
          <a:xfrm>
            <a:off x="8807937" y="2279454"/>
            <a:ext cx="3256244" cy="108097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pPr algn="just"/>
            <a:r>
              <a:rPr lang="it-IT" sz="1600" dirty="0">
                <a:solidFill>
                  <a:srgbClr val="C96643"/>
                </a:solidFill>
              </a:rPr>
              <a:t>Master Degree in </a:t>
            </a:r>
          </a:p>
          <a:p>
            <a:pPr algn="just"/>
            <a:r>
              <a:rPr lang="it-IT" sz="1600" dirty="0">
                <a:solidFill>
                  <a:srgbClr val="C96643"/>
                </a:solidFill>
              </a:rPr>
              <a:t>COMPUTER ENGINEERING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3AEF13A-7FB2-4148-A530-72100E663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168" y="677395"/>
            <a:ext cx="876207" cy="942571"/>
          </a:xfrm>
          <a:prstGeom prst="rect">
            <a:avLst/>
          </a:prstGeom>
        </p:spPr>
      </p:pic>
      <p:sp>
        <p:nvSpPr>
          <p:cNvPr id="8" name="Titolo 4">
            <a:extLst>
              <a:ext uri="{FF2B5EF4-FFF2-40B4-BE49-F238E27FC236}">
                <a16:creationId xmlns:a16="http://schemas.microsoft.com/office/drawing/2014/main" id="{3B3BC9F5-176B-491F-A71A-697FB2E45DA2}"/>
              </a:ext>
            </a:extLst>
          </p:cNvPr>
          <p:cNvSpPr txBox="1">
            <a:spLocks/>
          </p:cNvSpPr>
          <p:nvPr/>
        </p:nvSpPr>
        <p:spPr>
          <a:xfrm>
            <a:off x="470535" y="4205572"/>
            <a:ext cx="7503426" cy="142192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3200" dirty="0" err="1"/>
              <a:t>Vibration-based</a:t>
            </a:r>
            <a:r>
              <a:rPr lang="it-IT" sz="3200" dirty="0"/>
              <a:t> </a:t>
            </a:r>
            <a:r>
              <a:rPr lang="it-IT" sz="3200" dirty="0" err="1"/>
              <a:t>Terrain</a:t>
            </a:r>
            <a:r>
              <a:rPr lang="it-IT" sz="3200" dirty="0"/>
              <a:t> </a:t>
            </a:r>
            <a:r>
              <a:rPr lang="it-IT" sz="3200" dirty="0" err="1"/>
              <a:t>Recognition</a:t>
            </a:r>
            <a:r>
              <a:rPr lang="it-IT" sz="3200" dirty="0"/>
              <a:t> for E-Bikes Using </a:t>
            </a:r>
            <a:r>
              <a:rPr lang="it-IT" sz="3200" dirty="0" err="1"/>
              <a:t>Inertial</a:t>
            </a:r>
            <a:r>
              <a:rPr lang="it-IT" sz="3200" dirty="0"/>
              <a:t> Sensor Measurements</a:t>
            </a:r>
          </a:p>
        </p:txBody>
      </p:sp>
    </p:spTree>
    <p:extLst>
      <p:ext uri="{BB962C8B-B14F-4D97-AF65-F5344CB8AC3E}">
        <p14:creationId xmlns:p14="http://schemas.microsoft.com/office/powerpoint/2010/main" val="367969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8325E-1EF2-BD65-86F4-B63C6E181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F969A2F-656A-3EE3-BE5E-F64279EC5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B03C55FE-D5C5-0783-5C6A-C16893963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Outline</a:t>
            </a:r>
          </a:p>
        </p:txBody>
      </p:sp>
      <p:sp>
        <p:nvSpPr>
          <p:cNvPr id="24" name="Segnaposto contenuto 15">
            <a:extLst>
              <a:ext uri="{FF2B5EF4-FFF2-40B4-BE49-F238E27FC236}">
                <a16:creationId xmlns:a16="http://schemas.microsoft.com/office/drawing/2014/main" id="{32A968DD-B71B-8281-73F8-1BCB93CFF19D}"/>
              </a:ext>
            </a:extLst>
          </p:cNvPr>
          <p:cNvSpPr txBox="1">
            <a:spLocks/>
          </p:cNvSpPr>
          <p:nvPr/>
        </p:nvSpPr>
        <p:spPr>
          <a:xfrm>
            <a:off x="152402" y="840484"/>
            <a:ext cx="11793091" cy="46320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/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chemeClr val="bg1">
                    <a:lumMod val="65000"/>
                  </a:schemeClr>
                </a:solidFill>
              </a:rPr>
              <a:t>Data acquisition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/>
              <a:t>Preprocessing &amp; Feature Extraction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chemeClr val="bg1">
                    <a:lumMod val="65000"/>
                  </a:schemeClr>
                </a:solidFill>
              </a:rPr>
              <a:t>Classification Algorithm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/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35DA7BA6-B3F9-F1FF-2449-5D18047881AB}"/>
              </a:ext>
            </a:extLst>
          </p:cNvPr>
          <p:cNvGrpSpPr/>
          <p:nvPr/>
        </p:nvGrpSpPr>
        <p:grpSpPr>
          <a:xfrm>
            <a:off x="4685122" y="276569"/>
            <a:ext cx="7260371" cy="675538"/>
            <a:chOff x="600821" y="2494640"/>
            <a:chExt cx="9858576" cy="704503"/>
          </a:xfrm>
        </p:grpSpPr>
        <p:grpSp>
          <p:nvGrpSpPr>
            <p:cNvPr id="34" name="Gruppo 33">
              <a:extLst>
                <a:ext uri="{FF2B5EF4-FFF2-40B4-BE49-F238E27FC236}">
                  <a16:creationId xmlns:a16="http://schemas.microsoft.com/office/drawing/2014/main" id="{28CCB733-8229-4EEF-8445-066C30615114}"/>
                </a:ext>
              </a:extLst>
            </p:cNvPr>
            <p:cNvGrpSpPr/>
            <p:nvPr/>
          </p:nvGrpSpPr>
          <p:grpSpPr>
            <a:xfrm>
              <a:off x="600821" y="2494640"/>
              <a:ext cx="9858576" cy="704503"/>
              <a:chOff x="-1763042" y="1716486"/>
              <a:chExt cx="14415633" cy="394876"/>
            </a:xfrm>
          </p:grpSpPr>
          <p:sp>
            <p:nvSpPr>
              <p:cNvPr id="36" name="Rettangolo 35">
                <a:extLst>
                  <a:ext uri="{FF2B5EF4-FFF2-40B4-BE49-F238E27FC236}">
                    <a16:creationId xmlns:a16="http://schemas.microsoft.com/office/drawing/2014/main" id="{46565596-882F-B403-F0DC-0FEF58D658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108102" y="1722869"/>
                <a:ext cx="2776910" cy="37462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2000" kern="0" dirty="0">
                  <a:highlight>
                    <a:srgbClr val="FFFF00"/>
                  </a:highlight>
                  <a:latin typeface="Rubik" panose="00000500000000000000" pitchFamily="2" charset="-79"/>
                  <a:cs typeface="Rubik" panose="00000500000000000000" pitchFamily="2" charset="-79"/>
                </a:endParaRP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E9277976-4B3F-510A-6632-C3B56A1A9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763042" y="1794741"/>
                <a:ext cx="720525" cy="232540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wrap="non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sz="1200" b="0" dirty="0"/>
                  <a:t>Input</a:t>
                </a:r>
              </a:p>
            </p:txBody>
          </p:sp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7AAE957E-55BB-99B1-02BB-8E23C96F18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98145" y="1719907"/>
                <a:ext cx="2776911" cy="361858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vert="horz" wrap="non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sz="1200" b="0" dirty="0"/>
                  <a:t>Sensing</a:t>
                </a:r>
              </a:p>
            </p:txBody>
          </p:sp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F9869456-67AB-4CBE-CEB4-DBCB7174F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55037" y="1749504"/>
                <a:ext cx="2776910" cy="361858"/>
              </a:xfrm>
              <a:prstGeom prst="rect">
                <a:avLst/>
              </a:prstGeom>
              <a:solidFill>
                <a:srgbClr val="FFFF00"/>
              </a:solidFill>
              <a:ln w="19050">
                <a:noFill/>
              </a:ln>
            </p:spPr>
            <p:txBody>
              <a:bodyPr vert="horz" wrap="non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sz="1200" dirty="0"/>
                  <a:t>Preprocessing &amp;</a:t>
                </a:r>
              </a:p>
              <a:p>
                <a:pPr algn="ctr"/>
                <a:r>
                  <a:rPr lang="en-US" sz="1200" b="0" dirty="0"/>
                  <a:t>Feature Extraction</a:t>
                </a:r>
              </a:p>
            </p:txBody>
          </p:sp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0AFC317E-84C2-17D8-C2F6-75BBBA8A40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3946" y="1723206"/>
                <a:ext cx="2776910" cy="361858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wrap="non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sz="1200" b="0" dirty="0"/>
                  <a:t>Classification</a:t>
                </a:r>
              </a:p>
            </p:txBody>
          </p:sp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47637B77-045D-691B-12E6-7FF0E17C34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45229" y="1785236"/>
                <a:ext cx="1507362" cy="231201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wrap="non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sz="1200" b="0" dirty="0"/>
                  <a:t>Prediction</a:t>
                </a:r>
              </a:p>
            </p:txBody>
          </p:sp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BF4B71BD-1400-364E-E044-446FB7573A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49240" y="1734495"/>
                <a:ext cx="2776910" cy="37462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2000" kern="0" dirty="0">
                  <a:latin typeface="Rubik" panose="00000500000000000000" pitchFamily="2" charset="-79"/>
                  <a:cs typeface="Rubik" panose="00000500000000000000" pitchFamily="2" charset="-79"/>
                </a:endParaRPr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C57631EF-31B6-E5FF-BCF9-114F30D5E2F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23946" y="1716486"/>
                <a:ext cx="2776910" cy="37462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2000" kern="0" dirty="0">
                  <a:latin typeface="Rubik" panose="00000500000000000000" pitchFamily="2" charset="-79"/>
                  <a:cs typeface="Rubik" panose="00000500000000000000" pitchFamily="2" charset="-79"/>
                </a:endParaRPr>
              </a:p>
            </p:txBody>
          </p:sp>
          <p:sp>
            <p:nvSpPr>
              <p:cNvPr id="44" name="Freccia in giù 43">
                <a:extLst>
                  <a:ext uri="{FF2B5EF4-FFF2-40B4-BE49-F238E27FC236}">
                    <a16:creationId xmlns:a16="http://schemas.microsoft.com/office/drawing/2014/main" id="{09CFCD6F-33FE-C786-821B-C3595288868F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-707315" y="1665627"/>
                <a:ext cx="232540" cy="490768"/>
              </a:xfrm>
              <a:prstGeom prst="down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2000" kern="0" dirty="0">
                  <a:latin typeface="Rubik" panose="00000500000000000000" pitchFamily="2" charset="-79"/>
                  <a:cs typeface="Rubik" panose="00000500000000000000" pitchFamily="2" charset="-79"/>
                </a:endParaRPr>
              </a:p>
            </p:txBody>
          </p:sp>
          <p:sp>
            <p:nvSpPr>
              <p:cNvPr id="45" name="Freccia in giù 44">
                <a:extLst>
                  <a:ext uri="{FF2B5EF4-FFF2-40B4-BE49-F238E27FC236}">
                    <a16:creationId xmlns:a16="http://schemas.microsoft.com/office/drawing/2014/main" id="{413A0302-6211-EA91-B20D-FC7801C668C3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3068281" y="1656123"/>
                <a:ext cx="232540" cy="490768"/>
              </a:xfrm>
              <a:prstGeom prst="down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2000" kern="0" dirty="0">
                  <a:latin typeface="Rubik" panose="00000500000000000000" pitchFamily="2" charset="-79"/>
                  <a:cs typeface="Rubik" panose="00000500000000000000" pitchFamily="2" charset="-79"/>
                </a:endParaRPr>
              </a:p>
            </p:txBody>
          </p:sp>
          <p:sp>
            <p:nvSpPr>
              <p:cNvPr id="46" name="Freccia in giù 45">
                <a:extLst>
                  <a:ext uri="{FF2B5EF4-FFF2-40B4-BE49-F238E27FC236}">
                    <a16:creationId xmlns:a16="http://schemas.microsoft.com/office/drawing/2014/main" id="{01B0576D-321F-DB11-1C95-4515BFF54987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784141" y="1685048"/>
                <a:ext cx="232540" cy="490768"/>
              </a:xfrm>
              <a:prstGeom prst="down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2000" kern="0" dirty="0">
                  <a:latin typeface="Rubik" panose="00000500000000000000" pitchFamily="2" charset="-79"/>
                  <a:cs typeface="Rubik" panose="00000500000000000000" pitchFamily="2" charset="-79"/>
                </a:endParaRPr>
              </a:p>
            </p:txBody>
          </p:sp>
        </p:grpSp>
        <p:sp>
          <p:nvSpPr>
            <p:cNvPr id="35" name="Freccia in giù 34">
              <a:extLst>
                <a:ext uri="{FF2B5EF4-FFF2-40B4-BE49-F238E27FC236}">
                  <a16:creationId xmlns:a16="http://schemas.microsoft.com/office/drawing/2014/main" id="{EC33796A-C77C-E6B7-EFBB-C7C212FE5424}"/>
                </a:ext>
              </a:extLst>
            </p:cNvPr>
            <p:cNvSpPr>
              <a:spLocks/>
            </p:cNvSpPr>
            <p:nvPr/>
          </p:nvSpPr>
          <p:spPr>
            <a:xfrm rot="16200000">
              <a:off x="8899379" y="2662103"/>
              <a:ext cx="412486" cy="335627"/>
            </a:xfrm>
            <a:prstGeom prst="downArrow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sz="2000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972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2708E-9F76-9771-FCB2-64C73E8B8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Carattere, testo, calligrafia, tipografia&#10;&#10;Descrizione generata automaticamente">
            <a:extLst>
              <a:ext uri="{FF2B5EF4-FFF2-40B4-BE49-F238E27FC236}">
                <a16:creationId xmlns:a16="http://schemas.microsoft.com/office/drawing/2014/main" id="{D8A17E92-F958-D432-81BE-BBE6F1F15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946" y="5496866"/>
            <a:ext cx="2273195" cy="466763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3ED340-6551-C171-F1B3-BE96060E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10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4D0E9939-3F2B-CC3A-D302-3ACC51C3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Preprocessing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0A9AE38E-2F52-6658-6BC3-5F762B1AB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1" y="814897"/>
            <a:ext cx="5943599" cy="537391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b="1" u="sng" kern="0" dirty="0"/>
              <a:t>Computing a new </a:t>
            </a:r>
            <a:r>
              <a:rPr lang="it-IT" sz="2200" b="1" u="sng" kern="0" dirty="0" err="1"/>
              <a:t>value</a:t>
            </a:r>
            <a:endParaRPr lang="it-IT" sz="2200" b="1" u="sng" kern="0" dirty="0"/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795F77BE-59DB-EE33-0701-53B71F722531}"/>
              </a:ext>
            </a:extLst>
          </p:cNvPr>
          <p:cNvSpPr txBox="1">
            <a:spLocks/>
          </p:cNvSpPr>
          <p:nvPr/>
        </p:nvSpPr>
        <p:spPr>
          <a:xfrm>
            <a:off x="152402" y="1350367"/>
            <a:ext cx="5657848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kern="0" dirty="0"/>
              <a:t>The </a:t>
            </a:r>
            <a:r>
              <a:rPr lang="en-US" sz="2200" b="1" kern="0" dirty="0">
                <a:solidFill>
                  <a:srgbClr val="002060"/>
                </a:solidFill>
              </a:rPr>
              <a:t>norm</a:t>
            </a:r>
            <a:r>
              <a:rPr lang="en-US" sz="2200" kern="0" dirty="0"/>
              <a:t> of the three acceleration components has been added to the dataset.  </a:t>
            </a:r>
            <a:endParaRPr lang="it-IT" sz="2200" b="1" kern="0" dirty="0">
              <a:solidFill>
                <a:srgbClr val="002060"/>
              </a:solidFill>
            </a:endParaRP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82694228-501E-5DB7-7BB2-7A75260EFA41}"/>
              </a:ext>
            </a:extLst>
          </p:cNvPr>
          <p:cNvGrpSpPr/>
          <p:nvPr/>
        </p:nvGrpSpPr>
        <p:grpSpPr>
          <a:xfrm>
            <a:off x="1328741" y="2119808"/>
            <a:ext cx="3600448" cy="3387825"/>
            <a:chOff x="438150" y="2348372"/>
            <a:chExt cx="3752845" cy="3528587"/>
          </a:xfrm>
        </p:grpSpPr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E6F37F72-0B53-1481-8F45-99C19B4A6C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0625" y="2419350"/>
              <a:ext cx="0" cy="198120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50DDE6DF-BFD7-6172-8E39-38CC222E5E60}"/>
                </a:ext>
              </a:extLst>
            </p:cNvPr>
            <p:cNvCxnSpPr/>
            <p:nvPr/>
          </p:nvCxnSpPr>
          <p:spPr>
            <a:xfrm>
              <a:off x="1190625" y="4400550"/>
              <a:ext cx="271462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2 18">
              <a:extLst>
                <a:ext uri="{FF2B5EF4-FFF2-40B4-BE49-F238E27FC236}">
                  <a16:creationId xmlns:a16="http://schemas.microsoft.com/office/drawing/2014/main" id="{64CAD59E-EBDA-62E4-BE36-D1BDE8727728}"/>
                </a:ext>
              </a:extLst>
            </p:cNvPr>
            <p:cNvCxnSpPr/>
            <p:nvPr/>
          </p:nvCxnSpPr>
          <p:spPr>
            <a:xfrm flipH="1">
              <a:off x="438150" y="4400550"/>
              <a:ext cx="752475" cy="128587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6B4229DB-57FD-C26D-9301-7F1779F347F4}"/>
                </a:ext>
              </a:extLst>
            </p:cNvPr>
            <p:cNvCxnSpPr/>
            <p:nvPr/>
          </p:nvCxnSpPr>
          <p:spPr>
            <a:xfrm flipV="1">
              <a:off x="1190625" y="3152775"/>
              <a:ext cx="1638300" cy="124777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3DD15D84-1871-3A76-B160-C3F0CA219444}"/>
                </a:ext>
              </a:extLst>
            </p:cNvPr>
            <p:cNvCxnSpPr/>
            <p:nvPr/>
          </p:nvCxnSpPr>
          <p:spPr>
            <a:xfrm>
              <a:off x="2828925" y="3152775"/>
              <a:ext cx="0" cy="1800225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3">
              <a:extLst>
                <a:ext uri="{FF2B5EF4-FFF2-40B4-BE49-F238E27FC236}">
                  <a16:creationId xmlns:a16="http://schemas.microsoft.com/office/drawing/2014/main" id="{0101EE3E-6A8C-DDF9-D8BD-99651C70385D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" y="4953000"/>
              <a:ext cx="1914525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E4916720-2137-7089-8F2D-55A786FF26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8925" y="4400550"/>
              <a:ext cx="295275" cy="552450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358D5A65-A117-21CB-2B51-A7318B1B4B43}"/>
                </a:ext>
              </a:extLst>
            </p:cNvPr>
            <p:cNvSpPr txBox="1"/>
            <p:nvPr/>
          </p:nvSpPr>
          <p:spPr>
            <a:xfrm>
              <a:off x="2667000" y="2804361"/>
              <a:ext cx="266698" cy="348414"/>
            </a:xfrm>
            <a:prstGeom prst="rect">
              <a:avLst/>
            </a:prstGeom>
          </p:spPr>
          <p:txBody>
            <a:bodyPr vert="horz" wrap="none" lIns="91440" tIns="45720" rIns="91440" bIns="45720" rtlCol="0" anchor="t" anchorCtr="0">
              <a:normAutofit fontScale="92500" lnSpcReduction="10000"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27BEADBB-D17A-B8DF-8F75-125BA75FF845}"/>
                </a:ext>
              </a:extLst>
            </p:cNvPr>
            <p:cNvSpPr txBox="1"/>
            <p:nvPr/>
          </p:nvSpPr>
          <p:spPr>
            <a:xfrm>
              <a:off x="2990850" y="4443429"/>
              <a:ext cx="590546" cy="466759"/>
            </a:xfrm>
            <a:prstGeom prst="rect">
              <a:avLst/>
            </a:prstGeom>
          </p:spPr>
          <p:txBody>
            <a:bodyPr vert="horz" wrap="none" lIns="91440" tIns="45720" rIns="91440" bIns="45720" rtlCol="0" anchor="t" anchorCtr="0">
              <a:norm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x</a:t>
              </a:r>
              <a:endParaRPr lang="en-US" sz="1800" b="0" dirty="0"/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4081C9E0-2E46-6CDC-A2CD-457FE8F83E7E}"/>
                </a:ext>
              </a:extLst>
            </p:cNvPr>
            <p:cNvSpPr txBox="1"/>
            <p:nvPr/>
          </p:nvSpPr>
          <p:spPr>
            <a:xfrm>
              <a:off x="1433514" y="4910188"/>
              <a:ext cx="590546" cy="466759"/>
            </a:xfrm>
            <a:prstGeom prst="rect">
              <a:avLst/>
            </a:prstGeom>
          </p:spPr>
          <p:txBody>
            <a:bodyPr vert="horz" wrap="none" lIns="91440" tIns="45720" rIns="91440" bIns="45720" rtlCol="0" anchor="t" anchorCtr="0">
              <a:norm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y</a:t>
              </a:r>
              <a:endParaRPr lang="en-US" sz="1800" b="0" dirty="0"/>
            </a:p>
          </p:txBody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1810BB0D-E6F9-A4CF-1E5A-D54D24819170}"/>
                </a:ext>
              </a:extLst>
            </p:cNvPr>
            <p:cNvSpPr txBox="1"/>
            <p:nvPr/>
          </p:nvSpPr>
          <p:spPr>
            <a:xfrm>
              <a:off x="2828925" y="3346807"/>
              <a:ext cx="590546" cy="466759"/>
            </a:xfrm>
            <a:prstGeom prst="rect">
              <a:avLst/>
            </a:prstGeom>
          </p:spPr>
          <p:txBody>
            <a:bodyPr vert="horz" wrap="none" lIns="91440" tIns="45720" rIns="91440" bIns="45720" rtlCol="0" anchor="t" anchorCtr="0">
              <a:normAutofit/>
            </a:bodyPr>
            <a:lstStyle/>
            <a:p>
              <a:r>
                <a:rPr lang="en-US" dirty="0" err="1"/>
                <a:t>a</a:t>
              </a:r>
              <a:r>
                <a:rPr lang="en-US" baseline="-25000" dirty="0" err="1"/>
                <a:t>z</a:t>
              </a:r>
              <a:endParaRPr lang="en-US" sz="1800" b="0" dirty="0"/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0C29E2B3-3919-90C4-DACB-C6E91DDC6B1F}"/>
                </a:ext>
              </a:extLst>
            </p:cNvPr>
            <p:cNvSpPr txBox="1"/>
            <p:nvPr/>
          </p:nvSpPr>
          <p:spPr>
            <a:xfrm>
              <a:off x="3600449" y="4357672"/>
              <a:ext cx="590546" cy="466759"/>
            </a:xfrm>
            <a:prstGeom prst="rect">
              <a:avLst/>
            </a:prstGeom>
          </p:spPr>
          <p:txBody>
            <a:bodyPr vert="horz" wrap="none" lIns="91440" tIns="45720" rIns="91440" bIns="45720" rtlCol="0" anchor="t" anchorCtr="0">
              <a:normAutofit/>
            </a:bodyPr>
            <a:lstStyle/>
            <a:p>
              <a:r>
                <a:rPr lang="en-US" dirty="0"/>
                <a:t>x</a:t>
              </a:r>
              <a:endParaRPr lang="en-US" sz="1800" b="0" dirty="0"/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CA85D265-E09C-5DDC-479D-E1486A2D95DF}"/>
                </a:ext>
              </a:extLst>
            </p:cNvPr>
            <p:cNvSpPr txBox="1"/>
            <p:nvPr/>
          </p:nvSpPr>
          <p:spPr>
            <a:xfrm>
              <a:off x="519114" y="5410200"/>
              <a:ext cx="328611" cy="466759"/>
            </a:xfrm>
            <a:prstGeom prst="rect">
              <a:avLst/>
            </a:prstGeom>
          </p:spPr>
          <p:txBody>
            <a:bodyPr vert="horz" wrap="none" lIns="91440" tIns="45720" rIns="91440" bIns="45720" rtlCol="0" anchor="t" anchorCtr="0">
              <a:normAutofit/>
            </a:bodyPr>
            <a:lstStyle/>
            <a:p>
              <a:r>
                <a:rPr lang="en-US" sz="1800" b="0" dirty="0"/>
                <a:t>y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972796B0-0752-08DE-A96C-A4AD6ADE5619}"/>
                </a:ext>
              </a:extLst>
            </p:cNvPr>
            <p:cNvSpPr txBox="1"/>
            <p:nvPr/>
          </p:nvSpPr>
          <p:spPr>
            <a:xfrm>
              <a:off x="914400" y="2348372"/>
              <a:ext cx="266692" cy="466759"/>
            </a:xfrm>
            <a:prstGeom prst="rect">
              <a:avLst/>
            </a:prstGeom>
          </p:spPr>
          <p:txBody>
            <a:bodyPr vert="horz" wrap="none" lIns="91440" tIns="45720" rIns="91440" bIns="45720" rtlCol="0" anchor="t" anchorCtr="0">
              <a:normAutofit/>
            </a:bodyPr>
            <a:lstStyle/>
            <a:p>
              <a:r>
                <a:rPr lang="en-US" sz="1800" b="0" dirty="0"/>
                <a:t>z</a:t>
              </a:r>
            </a:p>
          </p:txBody>
        </p:sp>
      </p:grpSp>
      <p:sp>
        <p:nvSpPr>
          <p:cNvPr id="38" name="Segnaposto contenuto 15">
            <a:extLst>
              <a:ext uri="{FF2B5EF4-FFF2-40B4-BE49-F238E27FC236}">
                <a16:creationId xmlns:a16="http://schemas.microsoft.com/office/drawing/2014/main" id="{B50917DE-5BBB-11F4-4D78-04D498577163}"/>
              </a:ext>
            </a:extLst>
          </p:cNvPr>
          <p:cNvSpPr txBox="1">
            <a:spLocks/>
          </p:cNvSpPr>
          <p:nvPr/>
        </p:nvSpPr>
        <p:spPr>
          <a:xfrm>
            <a:off x="6001894" y="814897"/>
            <a:ext cx="5943599" cy="5373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b="1" u="sng" kern="0" dirty="0"/>
              <a:t>Dataset </a:t>
            </a:r>
            <a:r>
              <a:rPr lang="it-IT" sz="2200" b="1" u="sng" kern="0" dirty="0" err="1"/>
              <a:t>cleaning</a:t>
            </a:r>
            <a:endParaRPr lang="it-IT" sz="2200" b="1" u="sng" kern="0" dirty="0"/>
          </a:p>
        </p:txBody>
      </p:sp>
      <p:sp>
        <p:nvSpPr>
          <p:cNvPr id="40" name="Segnaposto contenuto 15">
            <a:extLst>
              <a:ext uri="{FF2B5EF4-FFF2-40B4-BE49-F238E27FC236}">
                <a16:creationId xmlns:a16="http://schemas.microsoft.com/office/drawing/2014/main" id="{814BEB6F-12ED-A32C-2D66-578BA42F59CD}"/>
              </a:ext>
            </a:extLst>
          </p:cNvPr>
          <p:cNvSpPr txBox="1">
            <a:spLocks/>
          </p:cNvSpPr>
          <p:nvPr/>
        </p:nvSpPr>
        <p:spPr>
          <a:xfrm>
            <a:off x="6048947" y="1350366"/>
            <a:ext cx="5657848" cy="19851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kern="0" dirty="0"/>
              <a:t>Only the </a:t>
            </a:r>
            <a:r>
              <a:rPr lang="en-US" sz="2200" b="1" kern="0" dirty="0">
                <a:solidFill>
                  <a:srgbClr val="002060"/>
                </a:solidFill>
              </a:rPr>
              <a:t>relevant signals</a:t>
            </a:r>
            <a:r>
              <a:rPr lang="en-US" sz="2200" kern="0" dirty="0"/>
              <a:t> are kept in the dataset: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kern="0" dirty="0"/>
              <a:t>X and Z </a:t>
            </a:r>
            <a:r>
              <a:rPr lang="it-IT" kern="0" dirty="0" err="1"/>
              <a:t>axes</a:t>
            </a:r>
            <a:r>
              <a:rPr lang="it-IT" kern="0" dirty="0"/>
              <a:t> of the </a:t>
            </a:r>
            <a:r>
              <a:rPr lang="it-IT" kern="0" dirty="0" err="1"/>
              <a:t>accelerometer</a:t>
            </a:r>
            <a:endParaRPr lang="it-IT" kern="0" dirty="0"/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kern="0" dirty="0"/>
              <a:t>Y </a:t>
            </a:r>
            <a:r>
              <a:rPr lang="it-IT" kern="0" dirty="0" err="1"/>
              <a:t>axis</a:t>
            </a:r>
            <a:r>
              <a:rPr lang="it-IT" kern="0" dirty="0"/>
              <a:t> of the </a:t>
            </a:r>
            <a:r>
              <a:rPr lang="it-IT" kern="0" dirty="0" err="1"/>
              <a:t>gyroscope</a:t>
            </a:r>
            <a:endParaRPr lang="it-IT" kern="0" dirty="0"/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kern="0" dirty="0"/>
              <a:t>Norm of </a:t>
            </a:r>
            <a:r>
              <a:rPr lang="it-IT" kern="0" dirty="0" err="1"/>
              <a:t>acceleration</a:t>
            </a:r>
            <a:r>
              <a:rPr lang="it-IT" kern="0" dirty="0"/>
              <a:t> </a:t>
            </a:r>
            <a:r>
              <a:rPr lang="it-IT" kern="0" dirty="0" err="1"/>
              <a:t>components</a:t>
            </a:r>
            <a:endParaRPr lang="en-US" kern="0" dirty="0"/>
          </a:p>
        </p:txBody>
      </p:sp>
      <p:pic>
        <p:nvPicPr>
          <p:cNvPr id="44" name="Immagine 43" descr="Immagine che contiene Ruota di bicicletta, trasporto, Telaio della bicicletta, bici&#10;&#10;Descrizione generata automaticamente">
            <a:extLst>
              <a:ext uri="{FF2B5EF4-FFF2-40B4-BE49-F238E27FC236}">
                <a16:creationId xmlns:a16="http://schemas.microsoft.com/office/drawing/2014/main" id="{9805624B-0FFB-039B-EBD9-20C0EFB76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537" y="3302483"/>
            <a:ext cx="4052763" cy="2748140"/>
          </a:xfrm>
          <a:prstGeom prst="rect">
            <a:avLst/>
          </a:prstGeom>
        </p:spPr>
      </p:pic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F990A4DF-450D-CD60-957B-FA623944191B}"/>
              </a:ext>
            </a:extLst>
          </p:cNvPr>
          <p:cNvCxnSpPr>
            <a:cxnSpLocks/>
          </p:cNvCxnSpPr>
          <p:nvPr/>
        </p:nvCxnSpPr>
        <p:spPr>
          <a:xfrm>
            <a:off x="5878834" y="814897"/>
            <a:ext cx="73507" cy="5287453"/>
          </a:xfrm>
          <a:prstGeom prst="line">
            <a:avLst/>
          </a:prstGeom>
          <a:ln w="3810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46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2C685-352C-C08D-A048-0177100C8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ttangolo 237">
            <a:extLst>
              <a:ext uri="{FF2B5EF4-FFF2-40B4-BE49-F238E27FC236}">
                <a16:creationId xmlns:a16="http://schemas.microsoft.com/office/drawing/2014/main" id="{BBC6D9E3-9875-3F36-D4DE-EFC64E0FAFD1}"/>
              </a:ext>
            </a:extLst>
          </p:cNvPr>
          <p:cNvSpPr/>
          <p:nvPr/>
        </p:nvSpPr>
        <p:spPr>
          <a:xfrm>
            <a:off x="454183" y="5586687"/>
            <a:ext cx="3657601" cy="17144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en-US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37" name="Rettangolo 236">
            <a:extLst>
              <a:ext uri="{FF2B5EF4-FFF2-40B4-BE49-F238E27FC236}">
                <a16:creationId xmlns:a16="http://schemas.microsoft.com/office/drawing/2014/main" id="{DD8D8BCD-0CE4-225A-B540-028ED9C5DD5C}"/>
              </a:ext>
            </a:extLst>
          </p:cNvPr>
          <p:cNvSpPr/>
          <p:nvPr/>
        </p:nvSpPr>
        <p:spPr>
          <a:xfrm>
            <a:off x="454183" y="5232659"/>
            <a:ext cx="3657601" cy="17144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en-US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36" name="Rettangolo 235">
            <a:extLst>
              <a:ext uri="{FF2B5EF4-FFF2-40B4-BE49-F238E27FC236}">
                <a16:creationId xmlns:a16="http://schemas.microsoft.com/office/drawing/2014/main" id="{91545D02-A362-AAF0-2EA1-92CD7BB96763}"/>
              </a:ext>
            </a:extLst>
          </p:cNvPr>
          <p:cNvSpPr/>
          <p:nvPr/>
        </p:nvSpPr>
        <p:spPr>
          <a:xfrm>
            <a:off x="445060" y="2712323"/>
            <a:ext cx="3657601" cy="1929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en-US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35" name="Rettangolo 234">
            <a:extLst>
              <a:ext uri="{FF2B5EF4-FFF2-40B4-BE49-F238E27FC236}">
                <a16:creationId xmlns:a16="http://schemas.microsoft.com/office/drawing/2014/main" id="{4F68750D-B5DD-7355-8CE1-52EA58745102}"/>
              </a:ext>
            </a:extLst>
          </p:cNvPr>
          <p:cNvSpPr/>
          <p:nvPr/>
        </p:nvSpPr>
        <p:spPr>
          <a:xfrm>
            <a:off x="431537" y="2309940"/>
            <a:ext cx="3657601" cy="17144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en-US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D3FDDDA-4514-62AE-623F-E5F39FD8A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11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61EBD42-32A4-4C85-2462-D2EA11F27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Preprocessing – Dataset segmentation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EE0779E0-3795-970D-E7D5-14F73ED676EA}"/>
              </a:ext>
            </a:extLst>
          </p:cNvPr>
          <p:cNvSpPr txBox="1">
            <a:spLocks/>
          </p:cNvSpPr>
          <p:nvPr/>
        </p:nvSpPr>
        <p:spPr>
          <a:xfrm>
            <a:off x="150972" y="814897"/>
            <a:ext cx="11793094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kern="0" dirty="0"/>
              <a:t>Inertial measurements are of little significance when considering only the instantaneous sensed value; It is more useful to </a:t>
            </a:r>
            <a:r>
              <a:rPr lang="en-US" sz="2200" b="1" kern="0" dirty="0">
                <a:solidFill>
                  <a:srgbClr val="002060"/>
                </a:solidFill>
              </a:rPr>
              <a:t>classify time intervals</a:t>
            </a:r>
            <a:r>
              <a:rPr lang="en-US" sz="2200" kern="0" dirty="0"/>
              <a:t>.</a:t>
            </a:r>
          </a:p>
        </p:txBody>
      </p:sp>
      <p:sp>
        <p:nvSpPr>
          <p:cNvPr id="127" name="Rettangolo 126">
            <a:extLst>
              <a:ext uri="{FF2B5EF4-FFF2-40B4-BE49-F238E27FC236}">
                <a16:creationId xmlns:a16="http://schemas.microsoft.com/office/drawing/2014/main" id="{461F2C45-B5AF-454C-B268-271239C7BF36}"/>
              </a:ext>
            </a:extLst>
          </p:cNvPr>
          <p:cNvSpPr/>
          <p:nvPr/>
        </p:nvSpPr>
        <p:spPr>
          <a:xfrm>
            <a:off x="431539" y="1852739"/>
            <a:ext cx="3657600" cy="39097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en-US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cxnSp>
        <p:nvCxnSpPr>
          <p:cNvPr id="128" name="Connettore diritto 127">
            <a:extLst>
              <a:ext uri="{FF2B5EF4-FFF2-40B4-BE49-F238E27FC236}">
                <a16:creationId xmlns:a16="http://schemas.microsoft.com/office/drawing/2014/main" id="{92181B4A-ED99-0FD5-2639-F3CAAA969D8A}"/>
              </a:ext>
            </a:extLst>
          </p:cNvPr>
          <p:cNvCxnSpPr>
            <a:cxnSpLocks/>
          </p:cNvCxnSpPr>
          <p:nvPr/>
        </p:nvCxnSpPr>
        <p:spPr>
          <a:xfrm>
            <a:off x="431539" y="2300415"/>
            <a:ext cx="3657600" cy="0"/>
          </a:xfrm>
          <a:prstGeom prst="line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CasellaDiTesto 128">
            <a:extLst>
              <a:ext uri="{FF2B5EF4-FFF2-40B4-BE49-F238E27FC236}">
                <a16:creationId xmlns:a16="http://schemas.microsoft.com/office/drawing/2014/main" id="{AD742714-3E52-D807-942D-03A40BDD6C9F}"/>
              </a:ext>
            </a:extLst>
          </p:cNvPr>
          <p:cNvSpPr txBox="1"/>
          <p:nvPr/>
        </p:nvSpPr>
        <p:spPr>
          <a:xfrm>
            <a:off x="431539" y="1852740"/>
            <a:ext cx="419100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r>
              <a:rPr lang="en-US" sz="1800" b="0" dirty="0"/>
              <a:t>x</a:t>
            </a:r>
            <a:r>
              <a:rPr lang="en-US" sz="1800" b="0" baseline="-25000" dirty="0"/>
              <a:t>1</a:t>
            </a:r>
            <a:endParaRPr lang="en-US" sz="1800" b="0" dirty="0"/>
          </a:p>
        </p:txBody>
      </p:sp>
      <p:sp>
        <p:nvSpPr>
          <p:cNvPr id="130" name="CasellaDiTesto 129">
            <a:extLst>
              <a:ext uri="{FF2B5EF4-FFF2-40B4-BE49-F238E27FC236}">
                <a16:creationId xmlns:a16="http://schemas.microsoft.com/office/drawing/2014/main" id="{AED2FC79-A865-C30A-5142-9A019523BDC8}"/>
              </a:ext>
            </a:extLst>
          </p:cNvPr>
          <p:cNvSpPr txBox="1"/>
          <p:nvPr/>
        </p:nvSpPr>
        <p:spPr>
          <a:xfrm>
            <a:off x="850639" y="1848779"/>
            <a:ext cx="419100" cy="451636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r>
              <a:rPr lang="en-US" sz="1800" b="0" dirty="0"/>
              <a:t>x</a:t>
            </a:r>
            <a:r>
              <a:rPr lang="en-US" baseline="-25000" dirty="0"/>
              <a:t>2</a:t>
            </a:r>
            <a:endParaRPr lang="en-US" sz="1800" b="0" dirty="0"/>
          </a:p>
        </p:txBody>
      </p:sp>
      <p:sp>
        <p:nvSpPr>
          <p:cNvPr id="131" name="CasellaDiTesto 130">
            <a:extLst>
              <a:ext uri="{FF2B5EF4-FFF2-40B4-BE49-F238E27FC236}">
                <a16:creationId xmlns:a16="http://schemas.microsoft.com/office/drawing/2014/main" id="{9E49351C-3157-9FE5-6401-0254F9330F6A}"/>
              </a:ext>
            </a:extLst>
          </p:cNvPr>
          <p:cNvSpPr txBox="1"/>
          <p:nvPr/>
        </p:nvSpPr>
        <p:spPr>
          <a:xfrm>
            <a:off x="3670039" y="1852740"/>
            <a:ext cx="419100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 fontScale="85000" lnSpcReduction="10000"/>
          </a:bodyPr>
          <a:lstStyle/>
          <a:p>
            <a:r>
              <a:rPr lang="en-US" sz="1800" b="0" dirty="0"/>
              <a:t>x</a:t>
            </a:r>
            <a:r>
              <a:rPr lang="en-US" baseline="-25000" dirty="0"/>
              <a:t>40</a:t>
            </a:r>
            <a:endParaRPr lang="en-US" sz="1800" b="0" dirty="0"/>
          </a:p>
        </p:txBody>
      </p:sp>
      <p:sp>
        <p:nvSpPr>
          <p:cNvPr id="132" name="CasellaDiTesto 131">
            <a:extLst>
              <a:ext uri="{FF2B5EF4-FFF2-40B4-BE49-F238E27FC236}">
                <a16:creationId xmlns:a16="http://schemas.microsoft.com/office/drawing/2014/main" id="{A0761EB8-1A47-E666-546C-3BE4CE6AA4D3}"/>
              </a:ext>
            </a:extLst>
          </p:cNvPr>
          <p:cNvSpPr txBox="1"/>
          <p:nvPr/>
        </p:nvSpPr>
        <p:spPr>
          <a:xfrm>
            <a:off x="3250939" y="1848779"/>
            <a:ext cx="419100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 fontScale="85000" lnSpcReduction="10000"/>
          </a:bodyPr>
          <a:lstStyle/>
          <a:p>
            <a:r>
              <a:rPr lang="en-US" sz="1800" b="0" dirty="0"/>
              <a:t>x</a:t>
            </a:r>
            <a:r>
              <a:rPr lang="en-US" sz="1800" b="0" baseline="-25000" dirty="0"/>
              <a:t>39</a:t>
            </a:r>
            <a:endParaRPr lang="en-US" sz="1800" b="0" dirty="0"/>
          </a:p>
        </p:txBody>
      </p:sp>
      <p:cxnSp>
        <p:nvCxnSpPr>
          <p:cNvPr id="133" name="Connettore diritto 132">
            <a:extLst>
              <a:ext uri="{FF2B5EF4-FFF2-40B4-BE49-F238E27FC236}">
                <a16:creationId xmlns:a16="http://schemas.microsoft.com/office/drawing/2014/main" id="{DB0DF1C0-6E3F-2EF8-D27C-E9E54AE07B09}"/>
              </a:ext>
            </a:extLst>
          </p:cNvPr>
          <p:cNvCxnSpPr>
            <a:cxnSpLocks/>
          </p:cNvCxnSpPr>
          <p:nvPr/>
        </p:nvCxnSpPr>
        <p:spPr>
          <a:xfrm>
            <a:off x="822064" y="1852740"/>
            <a:ext cx="0" cy="3909742"/>
          </a:xfrm>
          <a:prstGeom prst="line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ttore diritto 133">
            <a:extLst>
              <a:ext uri="{FF2B5EF4-FFF2-40B4-BE49-F238E27FC236}">
                <a16:creationId xmlns:a16="http://schemas.microsoft.com/office/drawing/2014/main" id="{070B6074-F869-8350-3C38-6C37C486C7BA}"/>
              </a:ext>
            </a:extLst>
          </p:cNvPr>
          <p:cNvCxnSpPr>
            <a:cxnSpLocks/>
          </p:cNvCxnSpPr>
          <p:nvPr/>
        </p:nvCxnSpPr>
        <p:spPr>
          <a:xfrm>
            <a:off x="1231639" y="1852740"/>
            <a:ext cx="0" cy="3909742"/>
          </a:xfrm>
          <a:prstGeom prst="line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ttore diritto 134">
            <a:extLst>
              <a:ext uri="{FF2B5EF4-FFF2-40B4-BE49-F238E27FC236}">
                <a16:creationId xmlns:a16="http://schemas.microsoft.com/office/drawing/2014/main" id="{57D423A9-9474-D5B2-10BA-561C52745B53}"/>
              </a:ext>
            </a:extLst>
          </p:cNvPr>
          <p:cNvCxnSpPr>
            <a:cxnSpLocks/>
          </p:cNvCxnSpPr>
          <p:nvPr/>
        </p:nvCxnSpPr>
        <p:spPr>
          <a:xfrm>
            <a:off x="3231889" y="1852740"/>
            <a:ext cx="19050" cy="3909742"/>
          </a:xfrm>
          <a:prstGeom prst="line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diritto 135">
            <a:extLst>
              <a:ext uri="{FF2B5EF4-FFF2-40B4-BE49-F238E27FC236}">
                <a16:creationId xmlns:a16="http://schemas.microsoft.com/office/drawing/2014/main" id="{D811756B-F73B-E485-177A-8A01CFDC49DD}"/>
              </a:ext>
            </a:extLst>
          </p:cNvPr>
          <p:cNvCxnSpPr>
            <a:cxnSpLocks/>
          </p:cNvCxnSpPr>
          <p:nvPr/>
        </p:nvCxnSpPr>
        <p:spPr>
          <a:xfrm>
            <a:off x="3670039" y="1852740"/>
            <a:ext cx="0" cy="3909742"/>
          </a:xfrm>
          <a:prstGeom prst="line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asellaDiTesto 136">
            <a:extLst>
              <a:ext uri="{FF2B5EF4-FFF2-40B4-BE49-F238E27FC236}">
                <a16:creationId xmlns:a16="http://schemas.microsoft.com/office/drawing/2014/main" id="{C945E017-14C6-2156-032E-5498F59F7CB7}"/>
              </a:ext>
            </a:extLst>
          </p:cNvPr>
          <p:cNvSpPr txBox="1"/>
          <p:nvPr/>
        </p:nvSpPr>
        <p:spPr>
          <a:xfrm>
            <a:off x="1250689" y="1797435"/>
            <a:ext cx="1981200" cy="35242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/>
            <a:r>
              <a:rPr lang="en-US" sz="2000" b="0" dirty="0"/>
              <a:t>.        .        .</a:t>
            </a:r>
          </a:p>
        </p:txBody>
      </p:sp>
      <p:cxnSp>
        <p:nvCxnSpPr>
          <p:cNvPr id="138" name="Connettore diritto 137">
            <a:extLst>
              <a:ext uri="{FF2B5EF4-FFF2-40B4-BE49-F238E27FC236}">
                <a16:creationId xmlns:a16="http://schemas.microsoft.com/office/drawing/2014/main" id="{8DE75007-8550-4EF4-3B01-72B7C54C7A7F}"/>
              </a:ext>
            </a:extLst>
          </p:cNvPr>
          <p:cNvCxnSpPr>
            <a:cxnSpLocks/>
          </p:cNvCxnSpPr>
          <p:nvPr/>
        </p:nvCxnSpPr>
        <p:spPr>
          <a:xfrm>
            <a:off x="431539" y="2500440"/>
            <a:ext cx="3657600" cy="0"/>
          </a:xfrm>
          <a:prstGeom prst="line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ttore diritto 138">
            <a:extLst>
              <a:ext uri="{FF2B5EF4-FFF2-40B4-BE49-F238E27FC236}">
                <a16:creationId xmlns:a16="http://schemas.microsoft.com/office/drawing/2014/main" id="{804998E0-48CA-9DBA-AA2A-05D87E123879}"/>
              </a:ext>
            </a:extLst>
          </p:cNvPr>
          <p:cNvCxnSpPr>
            <a:cxnSpLocks/>
          </p:cNvCxnSpPr>
          <p:nvPr/>
        </p:nvCxnSpPr>
        <p:spPr>
          <a:xfrm>
            <a:off x="431539" y="2709990"/>
            <a:ext cx="3657600" cy="0"/>
          </a:xfrm>
          <a:prstGeom prst="line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diritto 139">
            <a:extLst>
              <a:ext uri="{FF2B5EF4-FFF2-40B4-BE49-F238E27FC236}">
                <a16:creationId xmlns:a16="http://schemas.microsoft.com/office/drawing/2014/main" id="{C5798F7A-A843-F32D-E405-6DAB4E3676A5}"/>
              </a:ext>
            </a:extLst>
          </p:cNvPr>
          <p:cNvCxnSpPr>
            <a:cxnSpLocks/>
          </p:cNvCxnSpPr>
          <p:nvPr/>
        </p:nvCxnSpPr>
        <p:spPr>
          <a:xfrm>
            <a:off x="431539" y="2905253"/>
            <a:ext cx="3657600" cy="0"/>
          </a:xfrm>
          <a:prstGeom prst="line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diritto 151">
            <a:extLst>
              <a:ext uri="{FF2B5EF4-FFF2-40B4-BE49-F238E27FC236}">
                <a16:creationId xmlns:a16="http://schemas.microsoft.com/office/drawing/2014/main" id="{81BC78D0-FC1E-CB0D-D759-ACB1BA791231}"/>
              </a:ext>
            </a:extLst>
          </p:cNvPr>
          <p:cNvCxnSpPr>
            <a:cxnSpLocks/>
          </p:cNvCxnSpPr>
          <p:nvPr/>
        </p:nvCxnSpPr>
        <p:spPr>
          <a:xfrm>
            <a:off x="431539" y="5224591"/>
            <a:ext cx="3657600" cy="0"/>
          </a:xfrm>
          <a:prstGeom prst="line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diritto 152">
            <a:extLst>
              <a:ext uri="{FF2B5EF4-FFF2-40B4-BE49-F238E27FC236}">
                <a16:creationId xmlns:a16="http://schemas.microsoft.com/office/drawing/2014/main" id="{9EECD722-B547-9F22-558B-F350316A33B1}"/>
              </a:ext>
            </a:extLst>
          </p:cNvPr>
          <p:cNvCxnSpPr>
            <a:cxnSpLocks/>
          </p:cNvCxnSpPr>
          <p:nvPr/>
        </p:nvCxnSpPr>
        <p:spPr>
          <a:xfrm>
            <a:off x="431539" y="5426202"/>
            <a:ext cx="3657600" cy="0"/>
          </a:xfrm>
          <a:prstGeom prst="line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ttore diritto 153">
            <a:extLst>
              <a:ext uri="{FF2B5EF4-FFF2-40B4-BE49-F238E27FC236}">
                <a16:creationId xmlns:a16="http://schemas.microsoft.com/office/drawing/2014/main" id="{92D10BD7-AEF1-742A-5EA7-1675C677AD49}"/>
              </a:ext>
            </a:extLst>
          </p:cNvPr>
          <p:cNvCxnSpPr>
            <a:cxnSpLocks/>
          </p:cNvCxnSpPr>
          <p:nvPr/>
        </p:nvCxnSpPr>
        <p:spPr>
          <a:xfrm>
            <a:off x="431539" y="5607177"/>
            <a:ext cx="3657600" cy="0"/>
          </a:xfrm>
          <a:prstGeom prst="line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CasellaDiTesto 218">
            <a:extLst>
              <a:ext uri="{FF2B5EF4-FFF2-40B4-BE49-F238E27FC236}">
                <a16:creationId xmlns:a16="http://schemas.microsoft.com/office/drawing/2014/main" id="{29600158-70E1-5AC7-323F-976B51597E66}"/>
              </a:ext>
            </a:extLst>
          </p:cNvPr>
          <p:cNvSpPr txBox="1"/>
          <p:nvPr/>
        </p:nvSpPr>
        <p:spPr>
          <a:xfrm>
            <a:off x="9835695" y="5007919"/>
            <a:ext cx="1043410" cy="261818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r>
              <a:rPr lang="en-US" sz="1400" dirty="0"/>
              <a:t>Group n-1</a:t>
            </a:r>
            <a:endParaRPr lang="en-US" sz="1400" b="0" dirty="0"/>
          </a:p>
        </p:txBody>
      </p:sp>
      <p:sp>
        <p:nvSpPr>
          <p:cNvPr id="220" name="CasellaDiTesto 219">
            <a:extLst>
              <a:ext uri="{FF2B5EF4-FFF2-40B4-BE49-F238E27FC236}">
                <a16:creationId xmlns:a16="http://schemas.microsoft.com/office/drawing/2014/main" id="{72D52B85-43AF-0F8D-693D-E1D03B3053E2}"/>
              </a:ext>
            </a:extLst>
          </p:cNvPr>
          <p:cNvSpPr txBox="1"/>
          <p:nvPr/>
        </p:nvSpPr>
        <p:spPr>
          <a:xfrm>
            <a:off x="189102" y="2305979"/>
            <a:ext cx="361832" cy="18329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r>
              <a:rPr lang="en-US" sz="1400" b="0" dirty="0"/>
              <a:t>t</a:t>
            </a:r>
            <a:r>
              <a:rPr lang="en-US" sz="1400" b="0" baseline="-25000" dirty="0"/>
              <a:t>1</a:t>
            </a:r>
            <a:endParaRPr lang="en-US" sz="400" b="0" dirty="0"/>
          </a:p>
        </p:txBody>
      </p:sp>
      <p:sp>
        <p:nvSpPr>
          <p:cNvPr id="221" name="CasellaDiTesto 220">
            <a:extLst>
              <a:ext uri="{FF2B5EF4-FFF2-40B4-BE49-F238E27FC236}">
                <a16:creationId xmlns:a16="http://schemas.microsoft.com/office/drawing/2014/main" id="{3AAD5A8B-ADAA-6FC6-99D4-C36C3A9CA0B8}"/>
              </a:ext>
            </a:extLst>
          </p:cNvPr>
          <p:cNvSpPr txBox="1"/>
          <p:nvPr/>
        </p:nvSpPr>
        <p:spPr>
          <a:xfrm>
            <a:off x="183237" y="2518791"/>
            <a:ext cx="306837" cy="16098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r>
              <a:rPr lang="en-US" sz="1400" b="0" dirty="0"/>
              <a:t>t</a:t>
            </a:r>
            <a:r>
              <a:rPr lang="en-US" sz="1400" baseline="-25000" dirty="0"/>
              <a:t>2</a:t>
            </a:r>
            <a:endParaRPr lang="en-US" sz="400" b="0" dirty="0"/>
          </a:p>
        </p:txBody>
      </p:sp>
      <p:sp>
        <p:nvSpPr>
          <p:cNvPr id="222" name="CasellaDiTesto 221">
            <a:extLst>
              <a:ext uri="{FF2B5EF4-FFF2-40B4-BE49-F238E27FC236}">
                <a16:creationId xmlns:a16="http://schemas.microsoft.com/office/drawing/2014/main" id="{AF95AE57-FE4C-013E-68B1-C78993AD1240}"/>
              </a:ext>
            </a:extLst>
          </p:cNvPr>
          <p:cNvSpPr txBox="1"/>
          <p:nvPr/>
        </p:nvSpPr>
        <p:spPr>
          <a:xfrm>
            <a:off x="177101" y="2706719"/>
            <a:ext cx="382225" cy="23884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r>
              <a:rPr lang="en-US" sz="1400" b="0" dirty="0"/>
              <a:t>t</a:t>
            </a:r>
            <a:r>
              <a:rPr lang="en-US" sz="1400" baseline="-25000" dirty="0"/>
              <a:t>3</a:t>
            </a:r>
            <a:endParaRPr lang="en-US" sz="400" b="0" dirty="0"/>
          </a:p>
        </p:txBody>
      </p:sp>
      <p:sp>
        <p:nvSpPr>
          <p:cNvPr id="224" name="CasellaDiTesto 223">
            <a:extLst>
              <a:ext uri="{FF2B5EF4-FFF2-40B4-BE49-F238E27FC236}">
                <a16:creationId xmlns:a16="http://schemas.microsoft.com/office/drawing/2014/main" id="{6F0F3B26-42C0-3A0A-6E6D-4568835AB36E}"/>
              </a:ext>
            </a:extLst>
          </p:cNvPr>
          <p:cNvSpPr txBox="1"/>
          <p:nvPr/>
        </p:nvSpPr>
        <p:spPr>
          <a:xfrm>
            <a:off x="41725" y="5219425"/>
            <a:ext cx="483305" cy="149444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r>
              <a:rPr lang="en-US" sz="1400" b="0" dirty="0"/>
              <a:t>t</a:t>
            </a:r>
            <a:r>
              <a:rPr lang="en-US" sz="1400" b="0" baseline="-25000" dirty="0"/>
              <a:t>N</a:t>
            </a:r>
            <a:r>
              <a:rPr lang="en-US" sz="1400" baseline="-25000" dirty="0"/>
              <a:t>-2</a:t>
            </a:r>
            <a:endParaRPr lang="en-US" sz="400" b="0" dirty="0"/>
          </a:p>
        </p:txBody>
      </p:sp>
      <p:sp>
        <p:nvSpPr>
          <p:cNvPr id="225" name="CasellaDiTesto 224">
            <a:extLst>
              <a:ext uri="{FF2B5EF4-FFF2-40B4-BE49-F238E27FC236}">
                <a16:creationId xmlns:a16="http://schemas.microsoft.com/office/drawing/2014/main" id="{C8269B8D-199E-48B0-A548-C7FAF8A8543F}"/>
              </a:ext>
            </a:extLst>
          </p:cNvPr>
          <p:cNvSpPr txBox="1"/>
          <p:nvPr/>
        </p:nvSpPr>
        <p:spPr>
          <a:xfrm>
            <a:off x="23500" y="5376057"/>
            <a:ext cx="479037" cy="194749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r>
              <a:rPr lang="en-US" sz="1400" b="0" dirty="0"/>
              <a:t>t</a:t>
            </a:r>
            <a:r>
              <a:rPr lang="en-US" sz="1400" b="0" baseline="-25000" dirty="0"/>
              <a:t>N-1</a:t>
            </a:r>
            <a:endParaRPr lang="en-US" sz="400" b="0" dirty="0"/>
          </a:p>
        </p:txBody>
      </p:sp>
      <p:sp>
        <p:nvSpPr>
          <p:cNvPr id="226" name="CasellaDiTesto 225">
            <a:extLst>
              <a:ext uri="{FF2B5EF4-FFF2-40B4-BE49-F238E27FC236}">
                <a16:creationId xmlns:a16="http://schemas.microsoft.com/office/drawing/2014/main" id="{7C4EDBEA-432C-AC85-BB3E-2E16FFFE5F6F}"/>
              </a:ext>
            </a:extLst>
          </p:cNvPr>
          <p:cNvSpPr txBox="1"/>
          <p:nvPr/>
        </p:nvSpPr>
        <p:spPr>
          <a:xfrm>
            <a:off x="21065" y="5574973"/>
            <a:ext cx="411842" cy="205354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r>
              <a:rPr lang="en-US" sz="1400" b="0" dirty="0"/>
              <a:t>t</a:t>
            </a:r>
            <a:r>
              <a:rPr lang="en-US" sz="1400" b="0" baseline="-25000" dirty="0"/>
              <a:t>N</a:t>
            </a:r>
            <a:endParaRPr lang="en-US" sz="400" b="0" dirty="0"/>
          </a:p>
        </p:txBody>
      </p:sp>
      <p:sp>
        <p:nvSpPr>
          <p:cNvPr id="228" name="CasellaDiTesto 227">
            <a:extLst>
              <a:ext uri="{FF2B5EF4-FFF2-40B4-BE49-F238E27FC236}">
                <a16:creationId xmlns:a16="http://schemas.microsoft.com/office/drawing/2014/main" id="{9727C6AC-F0C0-7E49-175D-C8D31D2C1DD2}"/>
              </a:ext>
            </a:extLst>
          </p:cNvPr>
          <p:cNvSpPr txBox="1"/>
          <p:nvPr/>
        </p:nvSpPr>
        <p:spPr>
          <a:xfrm>
            <a:off x="21065" y="3108318"/>
            <a:ext cx="433118" cy="232681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/>
            <a:endParaRPr lang="en-US" sz="2000" b="0" dirty="0"/>
          </a:p>
          <a:p>
            <a:pPr algn="ctr"/>
            <a:r>
              <a:rPr lang="en-US" sz="2000" b="0" dirty="0"/>
              <a:t>.</a:t>
            </a:r>
          </a:p>
          <a:p>
            <a:pPr algn="ctr"/>
            <a:endParaRPr lang="en-US" sz="2000" b="0" dirty="0"/>
          </a:p>
          <a:p>
            <a:pPr algn="ctr"/>
            <a:r>
              <a:rPr lang="en-US" sz="2000" b="0" dirty="0"/>
              <a:t>.</a:t>
            </a:r>
          </a:p>
          <a:p>
            <a:pPr algn="ctr"/>
            <a:endParaRPr lang="en-US" sz="2000" b="0" dirty="0"/>
          </a:p>
          <a:p>
            <a:pPr algn="ctr"/>
            <a:r>
              <a:rPr lang="en-US" sz="2000" b="0" dirty="0"/>
              <a:t>.</a:t>
            </a:r>
          </a:p>
        </p:txBody>
      </p:sp>
      <p:sp>
        <p:nvSpPr>
          <p:cNvPr id="230" name="Freccia a destra 229">
            <a:extLst>
              <a:ext uri="{FF2B5EF4-FFF2-40B4-BE49-F238E27FC236}">
                <a16:creationId xmlns:a16="http://schemas.microsoft.com/office/drawing/2014/main" id="{E8A7193B-FAA5-19DA-B43C-77A83F73332D}"/>
              </a:ext>
            </a:extLst>
          </p:cNvPr>
          <p:cNvSpPr/>
          <p:nvPr/>
        </p:nvSpPr>
        <p:spPr>
          <a:xfrm>
            <a:off x="4278444" y="3408498"/>
            <a:ext cx="1805482" cy="864108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en-US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31" name="CasellaDiTesto 230">
            <a:extLst>
              <a:ext uri="{FF2B5EF4-FFF2-40B4-BE49-F238E27FC236}">
                <a16:creationId xmlns:a16="http://schemas.microsoft.com/office/drawing/2014/main" id="{153AA3D4-D6A0-4212-1305-02C539227E22}"/>
              </a:ext>
            </a:extLst>
          </p:cNvPr>
          <p:cNvSpPr txBox="1"/>
          <p:nvPr/>
        </p:nvSpPr>
        <p:spPr>
          <a:xfrm>
            <a:off x="4238685" y="3649399"/>
            <a:ext cx="1664239" cy="45720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r>
              <a:rPr lang="en-US" sz="1800" b="0" dirty="0">
                <a:solidFill>
                  <a:schemeClr val="bg1"/>
                </a:solidFill>
              </a:rPr>
              <a:t>Preprocessing</a:t>
            </a:r>
          </a:p>
        </p:txBody>
      </p:sp>
      <p:grpSp>
        <p:nvGrpSpPr>
          <p:cNvPr id="245" name="Gruppo 244">
            <a:extLst>
              <a:ext uri="{FF2B5EF4-FFF2-40B4-BE49-F238E27FC236}">
                <a16:creationId xmlns:a16="http://schemas.microsoft.com/office/drawing/2014/main" id="{5D343030-86F0-3E20-C7E8-3925774394A1}"/>
              </a:ext>
            </a:extLst>
          </p:cNvPr>
          <p:cNvGrpSpPr/>
          <p:nvPr/>
        </p:nvGrpSpPr>
        <p:grpSpPr>
          <a:xfrm>
            <a:off x="6273231" y="1854435"/>
            <a:ext cx="4516090" cy="3919522"/>
            <a:chOff x="7427976" y="1787660"/>
            <a:chExt cx="4516090" cy="3919522"/>
          </a:xfrm>
        </p:grpSpPr>
        <p:sp>
          <p:nvSpPr>
            <p:cNvPr id="241" name="Rettangolo 240">
              <a:extLst>
                <a:ext uri="{FF2B5EF4-FFF2-40B4-BE49-F238E27FC236}">
                  <a16:creationId xmlns:a16="http://schemas.microsoft.com/office/drawing/2014/main" id="{C282FA1C-AED7-1CD0-08AB-72E62908EB3E}"/>
                </a:ext>
              </a:extLst>
            </p:cNvPr>
            <p:cNvSpPr/>
            <p:nvPr/>
          </p:nvSpPr>
          <p:spPr>
            <a:xfrm>
              <a:off x="7447997" y="2236384"/>
              <a:ext cx="3295920" cy="8021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sz="2000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</p:txBody>
        </p:sp>
        <p:sp>
          <p:nvSpPr>
            <p:cNvPr id="234" name="Rettangolo 233">
              <a:extLst>
                <a:ext uri="{FF2B5EF4-FFF2-40B4-BE49-F238E27FC236}">
                  <a16:creationId xmlns:a16="http://schemas.microsoft.com/office/drawing/2014/main" id="{BEDC3DA7-8779-D33F-BBC1-9C2E5D6D65B8}"/>
                </a:ext>
              </a:extLst>
            </p:cNvPr>
            <p:cNvSpPr/>
            <p:nvPr/>
          </p:nvSpPr>
          <p:spPr>
            <a:xfrm>
              <a:off x="7454493" y="4779544"/>
              <a:ext cx="3295920" cy="5889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sz="2000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</p:txBody>
        </p:sp>
        <p:sp>
          <p:nvSpPr>
            <p:cNvPr id="233" name="Rettangolo 232">
              <a:extLst>
                <a:ext uri="{FF2B5EF4-FFF2-40B4-BE49-F238E27FC236}">
                  <a16:creationId xmlns:a16="http://schemas.microsoft.com/office/drawing/2014/main" id="{FFF2C9D4-88BF-123C-877F-F43F61C4C68A}"/>
                </a:ext>
              </a:extLst>
            </p:cNvPr>
            <p:cNvSpPr/>
            <p:nvPr/>
          </p:nvSpPr>
          <p:spPr>
            <a:xfrm>
              <a:off x="7427976" y="3629415"/>
              <a:ext cx="3295920" cy="3563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sz="2000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</p:txBody>
        </p:sp>
        <p:grpSp>
          <p:nvGrpSpPr>
            <p:cNvPr id="205" name="Gruppo 204">
              <a:extLst>
                <a:ext uri="{FF2B5EF4-FFF2-40B4-BE49-F238E27FC236}">
                  <a16:creationId xmlns:a16="http://schemas.microsoft.com/office/drawing/2014/main" id="{99EC169F-F60F-40DA-D779-001C3334835F}"/>
                </a:ext>
              </a:extLst>
            </p:cNvPr>
            <p:cNvGrpSpPr/>
            <p:nvPr/>
          </p:nvGrpSpPr>
          <p:grpSpPr>
            <a:xfrm>
              <a:off x="7441498" y="1787660"/>
              <a:ext cx="3295922" cy="3919522"/>
              <a:chOff x="7888676" y="2028705"/>
              <a:chExt cx="1638301" cy="3919522"/>
            </a:xfrm>
          </p:grpSpPr>
          <p:sp>
            <p:nvSpPr>
              <p:cNvPr id="157" name="CasellaDiTesto 156">
                <a:extLst>
                  <a:ext uri="{FF2B5EF4-FFF2-40B4-BE49-F238E27FC236}">
                    <a16:creationId xmlns:a16="http://schemas.microsoft.com/office/drawing/2014/main" id="{9C2AFC8A-48BC-790A-8885-B319AE895827}"/>
                  </a:ext>
                </a:extLst>
              </p:cNvPr>
              <p:cNvSpPr txBox="1"/>
              <p:nvPr/>
            </p:nvSpPr>
            <p:spPr>
              <a:xfrm>
                <a:off x="7888677" y="2038485"/>
                <a:ext cx="419100" cy="45720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 anchorCtr="0">
                <a:normAutofit/>
              </a:bodyPr>
              <a:lstStyle/>
              <a:p>
                <a:r>
                  <a:rPr lang="en-US" sz="1800" b="0" dirty="0"/>
                  <a:t>Acc</a:t>
                </a:r>
                <a:r>
                  <a:rPr lang="en-US" sz="1800" b="0" baseline="-25000" dirty="0"/>
                  <a:t>x</a:t>
                </a:r>
                <a:endParaRPr lang="en-US" sz="1800" b="0" dirty="0"/>
              </a:p>
            </p:txBody>
          </p:sp>
          <p:sp>
            <p:nvSpPr>
              <p:cNvPr id="158" name="CasellaDiTesto 157">
                <a:extLst>
                  <a:ext uri="{FF2B5EF4-FFF2-40B4-BE49-F238E27FC236}">
                    <a16:creationId xmlns:a16="http://schemas.microsoft.com/office/drawing/2014/main" id="{49FC9D38-D0A9-B4E9-E2E9-92C315FC16A9}"/>
                  </a:ext>
                </a:extLst>
              </p:cNvPr>
              <p:cNvSpPr txBox="1"/>
              <p:nvPr/>
            </p:nvSpPr>
            <p:spPr>
              <a:xfrm>
                <a:off x="8288727" y="2034524"/>
                <a:ext cx="419100" cy="45163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 anchorCtr="0">
                <a:normAutofit/>
              </a:bodyPr>
              <a:lstStyle/>
              <a:p>
                <a:r>
                  <a:rPr lang="en-US" sz="1800" b="0" dirty="0"/>
                  <a:t>Acc</a:t>
                </a:r>
                <a:r>
                  <a:rPr lang="en-US" sz="1800" b="0" baseline="-25000" dirty="0"/>
                  <a:t>z</a:t>
                </a:r>
                <a:endParaRPr lang="en-US" sz="1800" b="0" dirty="0"/>
              </a:p>
            </p:txBody>
          </p:sp>
          <p:sp>
            <p:nvSpPr>
              <p:cNvPr id="159" name="CasellaDiTesto 158">
                <a:extLst>
                  <a:ext uri="{FF2B5EF4-FFF2-40B4-BE49-F238E27FC236}">
                    <a16:creationId xmlns:a16="http://schemas.microsoft.com/office/drawing/2014/main" id="{D60F72BA-0E1D-6E07-D7E2-30928D04113B}"/>
                  </a:ext>
                </a:extLst>
              </p:cNvPr>
              <p:cNvSpPr txBox="1"/>
              <p:nvPr/>
            </p:nvSpPr>
            <p:spPr>
              <a:xfrm>
                <a:off x="8677720" y="2038624"/>
                <a:ext cx="447673" cy="45720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 anchorCtr="0">
                <a:normAutofit fontScale="92500"/>
              </a:bodyPr>
              <a:lstStyle/>
              <a:p>
                <a:r>
                  <a:rPr lang="en-US" sz="1800" b="0" dirty="0"/>
                  <a:t>Acc</a:t>
                </a:r>
                <a:r>
                  <a:rPr lang="en-US" sz="1800" b="0" baseline="-25000" dirty="0"/>
                  <a:t>norm</a:t>
                </a:r>
                <a:endParaRPr lang="en-US" sz="1800" b="0" dirty="0"/>
              </a:p>
            </p:txBody>
          </p:sp>
          <p:sp>
            <p:nvSpPr>
              <p:cNvPr id="160" name="CasellaDiTesto 159">
                <a:extLst>
                  <a:ext uri="{FF2B5EF4-FFF2-40B4-BE49-F238E27FC236}">
                    <a16:creationId xmlns:a16="http://schemas.microsoft.com/office/drawing/2014/main" id="{B9B74503-A414-3973-0BA9-68334917FF23}"/>
                  </a:ext>
                </a:extLst>
              </p:cNvPr>
              <p:cNvSpPr txBox="1"/>
              <p:nvPr/>
            </p:nvSpPr>
            <p:spPr>
              <a:xfrm>
                <a:off x="9106344" y="2033723"/>
                <a:ext cx="419100" cy="45720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 anchorCtr="0">
                <a:normAutofit/>
              </a:bodyPr>
              <a:lstStyle/>
              <a:p>
                <a:r>
                  <a:rPr lang="en-US" sz="1800" b="0" dirty="0"/>
                  <a:t>Gyro</a:t>
                </a:r>
                <a:r>
                  <a:rPr lang="en-US" baseline="-25000" dirty="0"/>
                  <a:t>y</a:t>
                </a:r>
                <a:endParaRPr lang="en-US" sz="1800" b="0" dirty="0"/>
              </a:p>
            </p:txBody>
          </p:sp>
          <p:grpSp>
            <p:nvGrpSpPr>
              <p:cNvPr id="201" name="Gruppo 200">
                <a:extLst>
                  <a:ext uri="{FF2B5EF4-FFF2-40B4-BE49-F238E27FC236}">
                    <a16:creationId xmlns:a16="http://schemas.microsoft.com/office/drawing/2014/main" id="{66493972-36EA-03A7-0FF7-3ED4A449924A}"/>
                  </a:ext>
                </a:extLst>
              </p:cNvPr>
              <p:cNvGrpSpPr/>
              <p:nvPr/>
            </p:nvGrpSpPr>
            <p:grpSpPr>
              <a:xfrm>
                <a:off x="7888677" y="2481944"/>
                <a:ext cx="1638300" cy="3310978"/>
                <a:chOff x="7888677" y="2481944"/>
                <a:chExt cx="3657600" cy="3310978"/>
              </a:xfrm>
            </p:grpSpPr>
            <p:cxnSp>
              <p:nvCxnSpPr>
                <p:cNvPr id="156" name="Connettore diritto 155">
                  <a:extLst>
                    <a:ext uri="{FF2B5EF4-FFF2-40B4-BE49-F238E27FC236}">
                      <a16:creationId xmlns:a16="http://schemas.microsoft.com/office/drawing/2014/main" id="{82723D47-2486-FCF7-CD22-48C48F415F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88677" y="2481944"/>
                  <a:ext cx="3657600" cy="421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Connettore diritto 165">
                  <a:extLst>
                    <a:ext uri="{FF2B5EF4-FFF2-40B4-BE49-F238E27FC236}">
                      <a16:creationId xmlns:a16="http://schemas.microsoft.com/office/drawing/2014/main" id="{E38F9ABD-447F-1B86-F161-34FA99F83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8677" y="2686185"/>
                  <a:ext cx="3657600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Connettore diritto 166">
                  <a:extLst>
                    <a:ext uri="{FF2B5EF4-FFF2-40B4-BE49-F238E27FC236}">
                      <a16:creationId xmlns:a16="http://schemas.microsoft.com/office/drawing/2014/main" id="{CCCD6556-9E48-6295-E50E-762C0FEE0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8677" y="2895735"/>
                  <a:ext cx="3657600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Connettore diritto 167">
                  <a:extLst>
                    <a:ext uri="{FF2B5EF4-FFF2-40B4-BE49-F238E27FC236}">
                      <a16:creationId xmlns:a16="http://schemas.microsoft.com/office/drawing/2014/main" id="{6D5B9CA3-A2F4-7A69-5BCE-11A5C68E3C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8677" y="3090998"/>
                  <a:ext cx="3657600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Connettore diritto 168">
                  <a:extLst>
                    <a:ext uri="{FF2B5EF4-FFF2-40B4-BE49-F238E27FC236}">
                      <a16:creationId xmlns:a16="http://schemas.microsoft.com/office/drawing/2014/main" id="{FAFE2D12-880F-C795-FC06-BFBC69DEFB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8677" y="3289436"/>
                  <a:ext cx="3657600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Connettore diritto 169">
                  <a:extLst>
                    <a:ext uri="{FF2B5EF4-FFF2-40B4-BE49-F238E27FC236}">
                      <a16:creationId xmlns:a16="http://schemas.microsoft.com/office/drawing/2014/main" id="{16DE96C9-292C-6ECB-8399-189B052A77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8677" y="3491047"/>
                  <a:ext cx="3657600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Connettore diritto 170">
                  <a:extLst>
                    <a:ext uri="{FF2B5EF4-FFF2-40B4-BE49-F238E27FC236}">
                      <a16:creationId xmlns:a16="http://schemas.microsoft.com/office/drawing/2014/main" id="{83A07173-E2BE-67F0-7D3E-0D5934E99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8677" y="3672022"/>
                  <a:ext cx="3657600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Connettore diritto 171">
                  <a:extLst>
                    <a:ext uri="{FF2B5EF4-FFF2-40B4-BE49-F238E27FC236}">
                      <a16:creationId xmlns:a16="http://schemas.microsoft.com/office/drawing/2014/main" id="{FEB724DB-D8A0-B116-27E7-2D0ECC03F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8677" y="3862523"/>
                  <a:ext cx="3657600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Connettore diritto 172">
                  <a:extLst>
                    <a:ext uri="{FF2B5EF4-FFF2-40B4-BE49-F238E27FC236}">
                      <a16:creationId xmlns:a16="http://schemas.microsoft.com/office/drawing/2014/main" id="{86BD874C-856C-7C2B-8249-B1E64CA6BA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8677" y="4041116"/>
                  <a:ext cx="3657600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Connettore diritto 173">
                  <a:extLst>
                    <a:ext uri="{FF2B5EF4-FFF2-40B4-BE49-F238E27FC236}">
                      <a16:creationId xmlns:a16="http://schemas.microsoft.com/office/drawing/2014/main" id="{EFD55BEA-7864-C5DD-79A8-3A10D3E318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8677" y="4226853"/>
                  <a:ext cx="3657600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Connettore diritto 177">
                  <a:extLst>
                    <a:ext uri="{FF2B5EF4-FFF2-40B4-BE49-F238E27FC236}">
                      <a16:creationId xmlns:a16="http://schemas.microsoft.com/office/drawing/2014/main" id="{E254E3F3-F58B-E5BD-7EAC-AD7AC064D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8677" y="5016635"/>
                  <a:ext cx="3657600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Connettore diritto 178">
                  <a:extLst>
                    <a:ext uri="{FF2B5EF4-FFF2-40B4-BE49-F238E27FC236}">
                      <a16:creationId xmlns:a16="http://schemas.microsoft.com/office/drawing/2014/main" id="{50E3DBEA-6A71-29C4-DE95-8A16384A5C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8677" y="5211898"/>
                  <a:ext cx="3657600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Connettore diritto 179">
                  <a:extLst>
                    <a:ext uri="{FF2B5EF4-FFF2-40B4-BE49-F238E27FC236}">
                      <a16:creationId xmlns:a16="http://schemas.microsoft.com/office/drawing/2014/main" id="{DBCF2331-8D82-2A4A-6528-E19346F95C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8677" y="5410336"/>
                  <a:ext cx="3657600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Connettore diritto 180">
                  <a:extLst>
                    <a:ext uri="{FF2B5EF4-FFF2-40B4-BE49-F238E27FC236}">
                      <a16:creationId xmlns:a16="http://schemas.microsoft.com/office/drawing/2014/main" id="{654DCBAA-1CB9-2056-EFD6-4DD2E602CC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8677" y="5611947"/>
                  <a:ext cx="3657600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Connettore diritto 181">
                  <a:extLst>
                    <a:ext uri="{FF2B5EF4-FFF2-40B4-BE49-F238E27FC236}">
                      <a16:creationId xmlns:a16="http://schemas.microsoft.com/office/drawing/2014/main" id="{3D74E0E1-DC17-61B2-0CDB-B76170971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8677" y="5792922"/>
                  <a:ext cx="3657600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5" name="Rettangolo 154">
                <a:extLst>
                  <a:ext uri="{FF2B5EF4-FFF2-40B4-BE49-F238E27FC236}">
                    <a16:creationId xmlns:a16="http://schemas.microsoft.com/office/drawing/2014/main" id="{6E856D5B-0CAE-FA24-0B51-2E2D814E75FD}"/>
                  </a:ext>
                </a:extLst>
              </p:cNvPr>
              <p:cNvSpPr/>
              <p:nvPr/>
            </p:nvSpPr>
            <p:spPr>
              <a:xfrm>
                <a:off x="7888676" y="2038484"/>
                <a:ext cx="1638301" cy="39097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2000" kern="0" dirty="0">
                  <a:latin typeface="Rubik" panose="00000500000000000000" pitchFamily="2" charset="-79"/>
                  <a:cs typeface="Rubik" panose="00000500000000000000" pitchFamily="2" charset="-79"/>
                </a:endParaRPr>
              </a:p>
            </p:txBody>
          </p:sp>
          <p:cxnSp>
            <p:nvCxnSpPr>
              <p:cNvPr id="164" name="Connettore diritto 163">
                <a:extLst>
                  <a:ext uri="{FF2B5EF4-FFF2-40B4-BE49-F238E27FC236}">
                    <a16:creationId xmlns:a16="http://schemas.microsoft.com/office/drawing/2014/main" id="{B36C6CF1-166D-6AF6-1ED4-DDF2C71A3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7877" y="2028705"/>
                <a:ext cx="0" cy="3909742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nettore diritto 161">
                <a:extLst>
                  <a:ext uri="{FF2B5EF4-FFF2-40B4-BE49-F238E27FC236}">
                    <a16:creationId xmlns:a16="http://schemas.microsoft.com/office/drawing/2014/main" id="{20393163-3144-9A9D-EF4A-4384C80F34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8777" y="2038485"/>
                <a:ext cx="0" cy="3909742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nettore diritto 160">
                <a:extLst>
                  <a:ext uri="{FF2B5EF4-FFF2-40B4-BE49-F238E27FC236}">
                    <a16:creationId xmlns:a16="http://schemas.microsoft.com/office/drawing/2014/main" id="{FDBCC0FF-E946-F295-5796-96CF37EC7B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9202" y="2038485"/>
                <a:ext cx="0" cy="3909742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7" name="Parentesi graffa chiusa 206">
              <a:extLst>
                <a:ext uri="{FF2B5EF4-FFF2-40B4-BE49-F238E27FC236}">
                  <a16:creationId xmlns:a16="http://schemas.microsoft.com/office/drawing/2014/main" id="{5D8BFB01-C9FC-5AD6-6111-50EC77590223}"/>
                </a:ext>
              </a:extLst>
            </p:cNvPr>
            <p:cNvSpPr/>
            <p:nvPr/>
          </p:nvSpPr>
          <p:spPr>
            <a:xfrm>
              <a:off x="10830422" y="2244860"/>
              <a:ext cx="160020" cy="801947"/>
            </a:xfrm>
            <a:prstGeom prst="rightBrac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Parentesi graffa chiusa 207">
              <a:extLst>
                <a:ext uri="{FF2B5EF4-FFF2-40B4-BE49-F238E27FC236}">
                  <a16:creationId xmlns:a16="http://schemas.microsoft.com/office/drawing/2014/main" id="{23B51E4C-438C-12C4-F357-D7CFE5EF50F7}"/>
                </a:ext>
              </a:extLst>
            </p:cNvPr>
            <p:cNvSpPr/>
            <p:nvPr/>
          </p:nvSpPr>
          <p:spPr>
            <a:xfrm>
              <a:off x="10830422" y="3048392"/>
              <a:ext cx="160018" cy="573086"/>
            </a:xfrm>
            <a:prstGeom prst="rightBrac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Parentesi graffa chiusa 208">
              <a:extLst>
                <a:ext uri="{FF2B5EF4-FFF2-40B4-BE49-F238E27FC236}">
                  <a16:creationId xmlns:a16="http://schemas.microsoft.com/office/drawing/2014/main" id="{A07B44AD-F04F-23FB-0A6F-CA1C1072DDDE}"/>
                </a:ext>
              </a:extLst>
            </p:cNvPr>
            <p:cNvSpPr/>
            <p:nvPr/>
          </p:nvSpPr>
          <p:spPr>
            <a:xfrm>
              <a:off x="10830422" y="4775590"/>
              <a:ext cx="146119" cy="592927"/>
            </a:xfrm>
            <a:prstGeom prst="rightBrac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CasellaDiTesto 210">
              <a:extLst>
                <a:ext uri="{FF2B5EF4-FFF2-40B4-BE49-F238E27FC236}">
                  <a16:creationId xmlns:a16="http://schemas.microsoft.com/office/drawing/2014/main" id="{C51DA206-B960-2508-65C0-3C1ACC6ECD2A}"/>
                </a:ext>
              </a:extLst>
            </p:cNvPr>
            <p:cNvSpPr txBox="1"/>
            <p:nvPr/>
          </p:nvSpPr>
          <p:spPr>
            <a:xfrm>
              <a:off x="10976541" y="2501772"/>
              <a:ext cx="862253" cy="261818"/>
            </a:xfrm>
            <a:prstGeom prst="rect">
              <a:avLst/>
            </a:prstGeom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r>
                <a:rPr lang="en-US" sz="1400" dirty="0"/>
                <a:t>Group 1</a:t>
              </a:r>
              <a:endParaRPr lang="en-US" sz="1400" b="0" dirty="0"/>
            </a:p>
          </p:txBody>
        </p:sp>
        <p:sp>
          <p:nvSpPr>
            <p:cNvPr id="218" name="CasellaDiTesto 217">
              <a:extLst>
                <a:ext uri="{FF2B5EF4-FFF2-40B4-BE49-F238E27FC236}">
                  <a16:creationId xmlns:a16="http://schemas.microsoft.com/office/drawing/2014/main" id="{43FDE078-2108-D82F-7A92-91A8C29F667A}"/>
                </a:ext>
              </a:extLst>
            </p:cNvPr>
            <p:cNvSpPr txBox="1"/>
            <p:nvPr/>
          </p:nvSpPr>
          <p:spPr>
            <a:xfrm>
              <a:off x="10994355" y="3185585"/>
              <a:ext cx="862447" cy="261818"/>
            </a:xfrm>
            <a:prstGeom prst="rect">
              <a:avLst/>
            </a:prstGeom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r>
                <a:rPr lang="en-US" sz="1400" dirty="0"/>
                <a:t>Group 2</a:t>
              </a:r>
              <a:endParaRPr lang="en-US" sz="1400" b="0" dirty="0"/>
            </a:p>
          </p:txBody>
        </p:sp>
        <p:sp>
          <p:nvSpPr>
            <p:cNvPr id="229" name="CasellaDiTesto 228">
              <a:extLst>
                <a:ext uri="{FF2B5EF4-FFF2-40B4-BE49-F238E27FC236}">
                  <a16:creationId xmlns:a16="http://schemas.microsoft.com/office/drawing/2014/main" id="{C48E968F-5D75-18CA-4A4A-ED71D1D1551D}"/>
                </a:ext>
              </a:extLst>
            </p:cNvPr>
            <p:cNvSpPr txBox="1"/>
            <p:nvPr/>
          </p:nvSpPr>
          <p:spPr>
            <a:xfrm>
              <a:off x="11149713" y="3791882"/>
              <a:ext cx="433118" cy="1089267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2000" b="0" dirty="0"/>
                <a:t>.</a:t>
              </a:r>
            </a:p>
            <a:p>
              <a:pPr algn="ctr"/>
              <a:r>
                <a:rPr lang="en-US" sz="2000" b="0" dirty="0"/>
                <a:t>.</a:t>
              </a:r>
            </a:p>
            <a:p>
              <a:pPr algn="ctr"/>
              <a:r>
                <a:rPr lang="en-US" sz="2000" b="0" dirty="0"/>
                <a:t>.</a:t>
              </a:r>
            </a:p>
          </p:txBody>
        </p:sp>
        <p:sp>
          <p:nvSpPr>
            <p:cNvPr id="239" name="Parentesi graffa chiusa 238">
              <a:extLst>
                <a:ext uri="{FF2B5EF4-FFF2-40B4-BE49-F238E27FC236}">
                  <a16:creationId xmlns:a16="http://schemas.microsoft.com/office/drawing/2014/main" id="{B50AEAB1-C6D6-1828-B946-A2B693930DDE}"/>
                </a:ext>
              </a:extLst>
            </p:cNvPr>
            <p:cNvSpPr/>
            <p:nvPr/>
          </p:nvSpPr>
          <p:spPr>
            <a:xfrm>
              <a:off x="10844321" y="3621478"/>
              <a:ext cx="146119" cy="364330"/>
            </a:xfrm>
            <a:prstGeom prst="rightBrac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CasellaDiTesto 239">
              <a:extLst>
                <a:ext uri="{FF2B5EF4-FFF2-40B4-BE49-F238E27FC236}">
                  <a16:creationId xmlns:a16="http://schemas.microsoft.com/office/drawing/2014/main" id="{97F3C609-5FD4-6200-0B4E-9283821076F0}"/>
                </a:ext>
              </a:extLst>
            </p:cNvPr>
            <p:cNvSpPr txBox="1"/>
            <p:nvPr/>
          </p:nvSpPr>
          <p:spPr>
            <a:xfrm>
              <a:off x="10999767" y="3676731"/>
              <a:ext cx="926122" cy="261818"/>
            </a:xfrm>
            <a:prstGeom prst="rect">
              <a:avLst/>
            </a:prstGeom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r>
                <a:rPr lang="en-US" sz="1400" dirty="0"/>
                <a:t>Group 3</a:t>
              </a:r>
              <a:endParaRPr lang="en-US" sz="1400" b="0" dirty="0"/>
            </a:p>
          </p:txBody>
        </p:sp>
        <p:sp>
          <p:nvSpPr>
            <p:cNvPr id="242" name="Parentesi graffa chiusa 241">
              <a:extLst>
                <a:ext uri="{FF2B5EF4-FFF2-40B4-BE49-F238E27FC236}">
                  <a16:creationId xmlns:a16="http://schemas.microsoft.com/office/drawing/2014/main" id="{A7618267-89F5-A583-6CF6-08BA94B93083}"/>
                </a:ext>
              </a:extLst>
            </p:cNvPr>
            <p:cNvSpPr/>
            <p:nvPr/>
          </p:nvSpPr>
          <p:spPr>
            <a:xfrm>
              <a:off x="10836704" y="5357762"/>
              <a:ext cx="139837" cy="349420"/>
            </a:xfrm>
            <a:prstGeom prst="rightBrac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CasellaDiTesto 243">
              <a:extLst>
                <a:ext uri="{FF2B5EF4-FFF2-40B4-BE49-F238E27FC236}">
                  <a16:creationId xmlns:a16="http://schemas.microsoft.com/office/drawing/2014/main" id="{A81574AE-1E43-E394-1ADA-1B1340600F1A}"/>
                </a:ext>
              </a:extLst>
            </p:cNvPr>
            <p:cNvSpPr txBox="1"/>
            <p:nvPr/>
          </p:nvSpPr>
          <p:spPr>
            <a:xfrm>
              <a:off x="10994548" y="5406531"/>
              <a:ext cx="949518" cy="261818"/>
            </a:xfrm>
            <a:prstGeom prst="rect">
              <a:avLst/>
            </a:prstGeom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r>
                <a:rPr lang="en-US" sz="1400" dirty="0"/>
                <a:t>Group n</a:t>
              </a:r>
              <a:endParaRPr lang="en-US" sz="1400" b="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3820F40-C6F2-3F67-4EB1-E96B6F14BF86}"/>
                  </a:ext>
                </a:extLst>
              </p:cNvPr>
              <p:cNvSpPr txBox="1"/>
              <p:nvPr/>
            </p:nvSpPr>
            <p:spPr>
              <a:xfrm>
                <a:off x="10623545" y="4225827"/>
                <a:ext cx="592391" cy="435893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b="0" dirty="0"/>
                  <a:t>3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3820F40-C6F2-3F67-4EB1-E96B6F14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3545" y="4225827"/>
                <a:ext cx="592391" cy="435893"/>
              </a:xfrm>
              <a:prstGeom prst="rect">
                <a:avLst/>
              </a:prstGeom>
              <a:blipFill>
                <a:blip r:embed="rId3"/>
                <a:stretch>
                  <a:fillRect t="-9722" r="-12371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magine 16">
            <a:extLst>
              <a:ext uri="{FF2B5EF4-FFF2-40B4-BE49-F238E27FC236}">
                <a16:creationId xmlns:a16="http://schemas.microsoft.com/office/drawing/2014/main" id="{92FA5500-7268-B7EC-B2BF-8C8BA0A26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5556" y="4052583"/>
            <a:ext cx="882892" cy="882892"/>
          </a:xfrm>
          <a:prstGeom prst="rect">
            <a:avLst/>
          </a:prstGeom>
        </p:spPr>
      </p:pic>
      <p:cxnSp>
        <p:nvCxnSpPr>
          <p:cNvPr id="19" name="Connettore a gomito 18">
            <a:extLst>
              <a:ext uri="{FF2B5EF4-FFF2-40B4-BE49-F238E27FC236}">
                <a16:creationId xmlns:a16="http://schemas.microsoft.com/office/drawing/2014/main" id="{9FADB404-6ABF-C04A-A78A-2332DAB06BDA}"/>
              </a:ext>
            </a:extLst>
          </p:cNvPr>
          <p:cNvCxnSpPr>
            <a:cxnSpLocks/>
          </p:cNvCxnSpPr>
          <p:nvPr/>
        </p:nvCxnSpPr>
        <p:spPr>
          <a:xfrm>
            <a:off x="10684049" y="2671175"/>
            <a:ext cx="941995" cy="1305868"/>
          </a:xfrm>
          <a:prstGeom prst="bentConnector2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D6BFD1F2-4634-409B-E945-A3DF6E2131C5}"/>
              </a:ext>
            </a:extLst>
          </p:cNvPr>
          <p:cNvCxnSpPr>
            <a:cxnSpLocks/>
          </p:cNvCxnSpPr>
          <p:nvPr/>
        </p:nvCxnSpPr>
        <p:spPr>
          <a:xfrm>
            <a:off x="10702057" y="3373842"/>
            <a:ext cx="923987" cy="622055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nettore a gomito 25">
            <a:extLst>
              <a:ext uri="{FF2B5EF4-FFF2-40B4-BE49-F238E27FC236}">
                <a16:creationId xmlns:a16="http://schemas.microsoft.com/office/drawing/2014/main" id="{D899F59A-2B8A-84A8-4A8D-B8B9335DA75B}"/>
              </a:ext>
            </a:extLst>
          </p:cNvPr>
          <p:cNvCxnSpPr>
            <a:cxnSpLocks/>
          </p:cNvCxnSpPr>
          <p:nvPr/>
        </p:nvCxnSpPr>
        <p:spPr>
          <a:xfrm flipV="1">
            <a:off x="10789321" y="4944778"/>
            <a:ext cx="836723" cy="715999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BB62D4E5-A09B-6DFC-E309-C5B572646140}"/>
              </a:ext>
            </a:extLst>
          </p:cNvPr>
          <p:cNvCxnSpPr>
            <a:cxnSpLocks/>
          </p:cNvCxnSpPr>
          <p:nvPr/>
        </p:nvCxnSpPr>
        <p:spPr>
          <a:xfrm flipV="1">
            <a:off x="10771144" y="3855532"/>
            <a:ext cx="857661" cy="29"/>
          </a:xfrm>
          <a:prstGeom prst="line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E6029B2D-D038-9603-6C8B-D304F0E12174}"/>
              </a:ext>
            </a:extLst>
          </p:cNvPr>
          <p:cNvCxnSpPr>
            <a:cxnSpLocks/>
          </p:cNvCxnSpPr>
          <p:nvPr/>
        </p:nvCxnSpPr>
        <p:spPr>
          <a:xfrm>
            <a:off x="10879105" y="5167109"/>
            <a:ext cx="746939" cy="0"/>
          </a:xfrm>
          <a:prstGeom prst="line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4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6A42A-71CB-AA7E-B508-A1D7C3C80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A7C0F2-E4EC-351C-E1DA-BA26457DC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12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C32053A9-C800-F41C-CD9B-6DAF9A0CE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Feature extraction – Time-domain features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A38CB36F-0CBE-2297-C0A6-99A5192723E6}"/>
              </a:ext>
            </a:extLst>
          </p:cNvPr>
          <p:cNvSpPr txBox="1">
            <a:spLocks/>
          </p:cNvSpPr>
          <p:nvPr/>
        </p:nvSpPr>
        <p:spPr>
          <a:xfrm>
            <a:off x="150972" y="814897"/>
            <a:ext cx="11793094" cy="769441"/>
          </a:xfrm>
          <a:prstGeom prst="rect">
            <a:avLst/>
          </a:prstGeom>
        </p:spPr>
        <p:txBody>
          <a:bodyPr wrap="square" numCol="1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kern="0" dirty="0"/>
              <a:t>To extract scalar features from the intervals in the time domain, </a:t>
            </a:r>
            <a:r>
              <a:rPr lang="en-US" sz="2200" b="1" kern="0" dirty="0">
                <a:solidFill>
                  <a:srgbClr val="002060"/>
                </a:solidFill>
              </a:rPr>
              <a:t>statistics</a:t>
            </a:r>
            <a:r>
              <a:rPr lang="en-US" sz="2200" kern="0" dirty="0"/>
              <a:t> on the groups were calculated:</a:t>
            </a: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618C36FC-73D6-5AE7-6CB2-4812F5D799C4}"/>
              </a:ext>
            </a:extLst>
          </p:cNvPr>
          <p:cNvSpPr txBox="1"/>
          <p:nvPr/>
        </p:nvSpPr>
        <p:spPr>
          <a:xfrm>
            <a:off x="149545" y="1557032"/>
            <a:ext cx="556114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>
                <a:cs typeface="Rubik" pitchFamily="2" charset="-79"/>
              </a:rPr>
              <a:t>Mean value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>
                <a:cs typeface="Rubik" pitchFamily="2" charset="-79"/>
              </a:rPr>
              <a:t>Variance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kern="0" dirty="0">
                <a:cs typeface="Rubik" pitchFamily="2" charset="-79"/>
              </a:rPr>
              <a:t>Count of 4 thresholds crossing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>
              <a:cs typeface="Rubik" pitchFamily="2" charset="-79"/>
            </a:endParaRP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ED5B5239-DDEF-716E-C26C-DF66CB565290}"/>
              </a:ext>
            </a:extLst>
          </p:cNvPr>
          <p:cNvSpPr txBox="1"/>
          <p:nvPr/>
        </p:nvSpPr>
        <p:spPr>
          <a:xfrm>
            <a:off x="6096000" y="1557032"/>
            <a:ext cx="54627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>
                <a:cs typeface="Rubik" pitchFamily="2" charset="-79"/>
              </a:rPr>
              <a:t>Minimum value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>
                <a:cs typeface="Rubik" pitchFamily="2" charset="-79"/>
              </a:rPr>
              <a:t>Maximum value</a:t>
            </a:r>
          </a:p>
        </p:txBody>
      </p:sp>
      <p:sp>
        <p:nvSpPr>
          <p:cNvPr id="74" name="Freccia a destra 73">
            <a:extLst>
              <a:ext uri="{FF2B5EF4-FFF2-40B4-BE49-F238E27FC236}">
                <a16:creationId xmlns:a16="http://schemas.microsoft.com/office/drawing/2014/main" id="{9FDDD22D-6C12-9BF5-4D95-10D645957831}"/>
              </a:ext>
            </a:extLst>
          </p:cNvPr>
          <p:cNvSpPr/>
          <p:nvPr/>
        </p:nvSpPr>
        <p:spPr>
          <a:xfrm>
            <a:off x="3847751" y="4332042"/>
            <a:ext cx="1845825" cy="864108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en-US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4CE70C5-3E31-641A-D535-8743CC62341F}"/>
              </a:ext>
            </a:extLst>
          </p:cNvPr>
          <p:cNvSpPr txBox="1"/>
          <p:nvPr/>
        </p:nvSpPr>
        <p:spPr>
          <a:xfrm>
            <a:off x="4153407" y="4554855"/>
            <a:ext cx="1220853" cy="45720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 fontScale="85000" lnSpcReduction="20000"/>
          </a:bodyPr>
          <a:lstStyle/>
          <a:p>
            <a:pPr algn="ctr"/>
            <a:r>
              <a:rPr lang="en-US" sz="1800" b="0" dirty="0">
                <a:solidFill>
                  <a:schemeClr val="bg2"/>
                </a:solidFill>
              </a:rPr>
              <a:t>Feature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Extraction</a:t>
            </a:r>
            <a:endParaRPr lang="en-US" sz="1800" b="0" dirty="0">
              <a:solidFill>
                <a:schemeClr val="bg2"/>
              </a:solidFill>
            </a:endParaRPr>
          </a:p>
        </p:txBody>
      </p:sp>
      <p:grpSp>
        <p:nvGrpSpPr>
          <p:cNvPr id="90" name="Gruppo 89">
            <a:extLst>
              <a:ext uri="{FF2B5EF4-FFF2-40B4-BE49-F238E27FC236}">
                <a16:creationId xmlns:a16="http://schemas.microsoft.com/office/drawing/2014/main" id="{59D390FE-1EAA-6713-4CFE-6F5546E39D29}"/>
              </a:ext>
            </a:extLst>
          </p:cNvPr>
          <p:cNvGrpSpPr/>
          <p:nvPr/>
        </p:nvGrpSpPr>
        <p:grpSpPr>
          <a:xfrm>
            <a:off x="289588" y="4135532"/>
            <a:ext cx="3369566" cy="1274725"/>
            <a:chOff x="247934" y="3429000"/>
            <a:chExt cx="3302317" cy="1274725"/>
          </a:xfrm>
        </p:grpSpPr>
        <p:grpSp>
          <p:nvGrpSpPr>
            <p:cNvPr id="73" name="Gruppo 72">
              <a:extLst>
                <a:ext uri="{FF2B5EF4-FFF2-40B4-BE49-F238E27FC236}">
                  <a16:creationId xmlns:a16="http://schemas.microsoft.com/office/drawing/2014/main" id="{2820CB2E-88A6-568F-77B6-C97260335D52}"/>
                </a:ext>
              </a:extLst>
            </p:cNvPr>
            <p:cNvGrpSpPr/>
            <p:nvPr/>
          </p:nvGrpSpPr>
          <p:grpSpPr>
            <a:xfrm>
              <a:off x="254329" y="3429000"/>
              <a:ext cx="3295922" cy="1274725"/>
              <a:chOff x="7441498" y="1787660"/>
              <a:chExt cx="3295922" cy="1274725"/>
            </a:xfrm>
          </p:grpSpPr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150F3160-5A07-0DE0-4EDF-F5A250EA57E7}"/>
                  </a:ext>
                </a:extLst>
              </p:cNvPr>
              <p:cNvSpPr txBox="1"/>
              <p:nvPr/>
            </p:nvSpPr>
            <p:spPr>
              <a:xfrm>
                <a:off x="7441500" y="1797440"/>
                <a:ext cx="843142" cy="45720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 anchorCtr="0">
                <a:normAutofit/>
              </a:bodyPr>
              <a:lstStyle/>
              <a:p>
                <a:r>
                  <a:rPr lang="en-US" sz="1800" b="0" dirty="0"/>
                  <a:t>Acc</a:t>
                </a:r>
                <a:r>
                  <a:rPr lang="en-US" sz="1800" b="0" baseline="-25000" dirty="0"/>
                  <a:t>x</a:t>
                </a:r>
                <a:endParaRPr lang="en-US" sz="1800" b="0" dirty="0"/>
              </a:p>
            </p:txBody>
          </p:sp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47F85928-A2C5-AF11-FF0B-B1724FB85091}"/>
                  </a:ext>
                </a:extLst>
              </p:cNvPr>
              <p:cNvSpPr txBox="1"/>
              <p:nvPr/>
            </p:nvSpPr>
            <p:spPr>
              <a:xfrm>
                <a:off x="8246318" y="1793479"/>
                <a:ext cx="843142" cy="45163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 anchorCtr="0">
                <a:normAutofit/>
              </a:bodyPr>
              <a:lstStyle/>
              <a:p>
                <a:r>
                  <a:rPr lang="en-US" sz="1800" b="0" dirty="0"/>
                  <a:t>Acc</a:t>
                </a:r>
                <a:r>
                  <a:rPr lang="en-US" sz="1800" b="0" baseline="-25000" dirty="0"/>
                  <a:t>z</a:t>
                </a:r>
                <a:endParaRPr lang="en-US" sz="1800" b="0" dirty="0"/>
              </a:p>
            </p:txBody>
          </p:sp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6EC771CA-59D1-2C99-6163-03374B6C5D63}"/>
                  </a:ext>
                </a:extLst>
              </p:cNvPr>
              <p:cNvSpPr txBox="1"/>
              <p:nvPr/>
            </p:nvSpPr>
            <p:spPr>
              <a:xfrm>
                <a:off x="9012811" y="1816489"/>
                <a:ext cx="912770" cy="43815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 anchorCtr="0">
                <a:normAutofit fontScale="77500" lnSpcReduction="20000"/>
              </a:bodyPr>
              <a:lstStyle/>
              <a:p>
                <a:r>
                  <a:rPr lang="en-US" sz="2300" b="0" dirty="0"/>
                  <a:t>Acc</a:t>
                </a:r>
                <a:r>
                  <a:rPr lang="en-US" sz="2300" b="0" baseline="-25000" dirty="0"/>
                  <a:t>norm</a:t>
                </a:r>
                <a:endParaRPr lang="en-US" sz="1800" b="0" dirty="0"/>
              </a:p>
            </p:txBody>
          </p:sp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C6474009-9CC2-5503-59A3-2F9110AF1269}"/>
                  </a:ext>
                </a:extLst>
              </p:cNvPr>
              <p:cNvSpPr txBox="1"/>
              <p:nvPr/>
            </p:nvSpPr>
            <p:spPr>
              <a:xfrm>
                <a:off x="9887257" y="1791772"/>
                <a:ext cx="843142" cy="45720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 anchorCtr="0">
                <a:normAutofit/>
              </a:bodyPr>
              <a:lstStyle/>
              <a:p>
                <a:r>
                  <a:rPr lang="en-US" sz="1800" b="0" dirty="0"/>
                  <a:t>Gyro</a:t>
                </a:r>
                <a:r>
                  <a:rPr lang="en-US" baseline="-25000" dirty="0"/>
                  <a:t>y</a:t>
                </a:r>
                <a:endParaRPr lang="en-US" sz="1800" b="0" dirty="0"/>
              </a:p>
            </p:txBody>
          </p:sp>
          <p:cxnSp>
            <p:nvCxnSpPr>
              <p:cNvPr id="61" name="Connettore diritto 60">
                <a:extLst>
                  <a:ext uri="{FF2B5EF4-FFF2-40B4-BE49-F238E27FC236}">
                    <a16:creationId xmlns:a16="http://schemas.microsoft.com/office/drawing/2014/main" id="{82880B9D-4AEC-FB19-E39A-0621CAD2AD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500" y="2445140"/>
                <a:ext cx="3295920" cy="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nettore diritto 61">
                <a:extLst>
                  <a:ext uri="{FF2B5EF4-FFF2-40B4-BE49-F238E27FC236}">
                    <a16:creationId xmlns:a16="http://schemas.microsoft.com/office/drawing/2014/main" id="{B07BFA9A-F22B-21DF-BDEA-B025D8BDD7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500" y="2654690"/>
                <a:ext cx="3295920" cy="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ttore diritto 62">
                <a:extLst>
                  <a:ext uri="{FF2B5EF4-FFF2-40B4-BE49-F238E27FC236}">
                    <a16:creationId xmlns:a16="http://schemas.microsoft.com/office/drawing/2014/main" id="{D7969BD0-BC7F-82F6-0BDC-80D7A8C05E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500" y="2849953"/>
                <a:ext cx="3295920" cy="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ttore diritto 63">
                <a:extLst>
                  <a:ext uri="{FF2B5EF4-FFF2-40B4-BE49-F238E27FC236}">
                    <a16:creationId xmlns:a16="http://schemas.microsoft.com/office/drawing/2014/main" id="{D5D8AC0C-09EB-9165-6762-62B9AB4475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500" y="3048391"/>
                <a:ext cx="3295920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ettangolo 64">
                <a:extLst>
                  <a:ext uri="{FF2B5EF4-FFF2-40B4-BE49-F238E27FC236}">
                    <a16:creationId xmlns:a16="http://schemas.microsoft.com/office/drawing/2014/main" id="{CBF395E6-8F26-8FC4-4658-E687616A7DA6}"/>
                  </a:ext>
                </a:extLst>
              </p:cNvPr>
              <p:cNvSpPr/>
              <p:nvPr/>
            </p:nvSpPr>
            <p:spPr>
              <a:xfrm>
                <a:off x="7441498" y="1797440"/>
                <a:ext cx="3295922" cy="125095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2000" kern="0" dirty="0">
                  <a:latin typeface="Rubik" panose="00000500000000000000" pitchFamily="2" charset="-79"/>
                  <a:cs typeface="Rubik" panose="00000500000000000000" pitchFamily="2" charset="-79"/>
                </a:endParaRPr>
              </a:p>
            </p:txBody>
          </p:sp>
          <p:cxnSp>
            <p:nvCxnSpPr>
              <p:cNvPr id="66" name="Connettore diritto 65">
                <a:extLst>
                  <a:ext uri="{FF2B5EF4-FFF2-40B4-BE49-F238E27FC236}">
                    <a16:creationId xmlns:a16="http://schemas.microsoft.com/office/drawing/2014/main" id="{C37868F6-B2D4-7B31-4A7D-AD3F1456B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4278" y="1787660"/>
                <a:ext cx="0" cy="1260732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ttore diritto 66">
                <a:extLst>
                  <a:ext uri="{FF2B5EF4-FFF2-40B4-BE49-F238E27FC236}">
                    <a16:creationId xmlns:a16="http://schemas.microsoft.com/office/drawing/2014/main" id="{B7264FDB-FE24-A5B3-C528-C2ABA7B4B1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1135" y="1797440"/>
                <a:ext cx="0" cy="1264945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ttore diritto 67">
                <a:extLst>
                  <a:ext uri="{FF2B5EF4-FFF2-40B4-BE49-F238E27FC236}">
                    <a16:creationId xmlns:a16="http://schemas.microsoft.com/office/drawing/2014/main" id="{827FBE43-722F-A468-76FB-1A14C69937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27155" y="1797440"/>
                <a:ext cx="0" cy="1250952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Connettore diritto 75">
              <a:extLst>
                <a:ext uri="{FF2B5EF4-FFF2-40B4-BE49-F238E27FC236}">
                  <a16:creationId xmlns:a16="http://schemas.microsoft.com/office/drawing/2014/main" id="{53569066-F48C-7DBC-EC98-46ADA9A48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934" y="3880892"/>
              <a:ext cx="3295920" cy="4216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DDB624B7-DAA2-3D99-61A4-EA790F9E9C0B}"/>
              </a:ext>
            </a:extLst>
          </p:cNvPr>
          <p:cNvGrpSpPr/>
          <p:nvPr/>
        </p:nvGrpSpPr>
        <p:grpSpPr>
          <a:xfrm>
            <a:off x="5927371" y="4290694"/>
            <a:ext cx="5943565" cy="859862"/>
            <a:chOff x="6105472" y="3735773"/>
            <a:chExt cx="5832983" cy="859862"/>
          </a:xfrm>
        </p:grpSpPr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AA5CB335-4D62-CFA1-56ED-60B559E27A6A}"/>
                </a:ext>
              </a:extLst>
            </p:cNvPr>
            <p:cNvSpPr/>
            <p:nvPr/>
          </p:nvSpPr>
          <p:spPr>
            <a:xfrm>
              <a:off x="6105472" y="3810986"/>
              <a:ext cx="5765422" cy="7639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sz="2000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</p:txBody>
        </p: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CBA260EF-281F-1940-7CB2-6655381D90CF}"/>
                </a:ext>
              </a:extLst>
            </p:cNvPr>
            <p:cNvCxnSpPr>
              <a:cxnSpLocks/>
              <a:endCxn id="77" idx="3"/>
            </p:cNvCxnSpPr>
            <p:nvPr/>
          </p:nvCxnSpPr>
          <p:spPr>
            <a:xfrm flipV="1">
              <a:off x="6105472" y="4192973"/>
              <a:ext cx="5765422" cy="17598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A4E3F2B0-F2BB-B313-88D2-6FF8478785E0}"/>
                </a:ext>
              </a:extLst>
            </p:cNvPr>
            <p:cNvSpPr txBox="1"/>
            <p:nvPr/>
          </p:nvSpPr>
          <p:spPr>
            <a:xfrm>
              <a:off x="6154697" y="3767939"/>
              <a:ext cx="1047318" cy="4572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 anchorCtr="0">
              <a:normAutofit fontScale="92500"/>
            </a:bodyPr>
            <a:lstStyle/>
            <a:p>
              <a:pPr algn="ctr"/>
              <a:r>
                <a:rPr lang="en-US" sz="1800" b="0" dirty="0"/>
                <a:t>Mean</a:t>
              </a:r>
              <a:r>
                <a:rPr lang="en-US" sz="1800" b="0" baseline="-25000" dirty="0"/>
                <a:t>Acc</a:t>
              </a:r>
              <a:r>
                <a:rPr lang="en-US" sz="1800" b="0" baseline="-40000" dirty="0"/>
                <a:t>x</a:t>
              </a:r>
            </a:p>
          </p:txBody>
        </p: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86B92CC9-7B04-56E4-7644-443ACCA278EC}"/>
                </a:ext>
              </a:extLst>
            </p:cNvPr>
            <p:cNvSpPr txBox="1"/>
            <p:nvPr/>
          </p:nvSpPr>
          <p:spPr>
            <a:xfrm>
              <a:off x="7195617" y="3756239"/>
              <a:ext cx="1097474" cy="4572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 anchorCtr="0">
              <a:normAutofit/>
            </a:bodyPr>
            <a:lstStyle/>
            <a:p>
              <a:pPr algn="ctr"/>
              <a:r>
                <a:rPr lang="en-US" sz="1800" b="0" dirty="0"/>
                <a:t>Var</a:t>
              </a:r>
              <a:r>
                <a:rPr lang="en-US" sz="1800" b="0" baseline="-25000" dirty="0"/>
                <a:t>Acc</a:t>
              </a:r>
              <a:r>
                <a:rPr lang="en-US" sz="1800" b="0" baseline="-40000" dirty="0"/>
                <a:t>x</a:t>
              </a:r>
            </a:p>
          </p:txBody>
        </p:sp>
        <p:sp>
          <p:nvSpPr>
            <p:cNvPr id="85" name="CasellaDiTesto 84">
              <a:extLst>
                <a:ext uri="{FF2B5EF4-FFF2-40B4-BE49-F238E27FC236}">
                  <a16:creationId xmlns:a16="http://schemas.microsoft.com/office/drawing/2014/main" id="{1267035F-D5D8-D6EB-3042-D9A42A883E26}"/>
                </a:ext>
              </a:extLst>
            </p:cNvPr>
            <p:cNvSpPr txBox="1"/>
            <p:nvPr/>
          </p:nvSpPr>
          <p:spPr>
            <a:xfrm>
              <a:off x="10847379" y="3735773"/>
              <a:ext cx="1091076" cy="4572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 anchorCtr="0">
              <a:normAutofit/>
            </a:bodyPr>
            <a:lstStyle/>
            <a:p>
              <a:pPr algn="ctr"/>
              <a:r>
                <a:rPr lang="en-US" sz="1800" b="0" dirty="0"/>
                <a:t>Max</a:t>
              </a:r>
              <a:r>
                <a:rPr lang="en-US" baseline="-25000" dirty="0"/>
                <a:t>Gyro</a:t>
              </a:r>
              <a:r>
                <a:rPr lang="en-US" baseline="-40000" dirty="0"/>
                <a:t>y</a:t>
              </a:r>
              <a:endParaRPr lang="en-US" sz="1800" b="0" baseline="-40000" dirty="0"/>
            </a:p>
          </p:txBody>
        </p:sp>
        <p:cxnSp>
          <p:nvCxnSpPr>
            <p:cNvPr id="86" name="Connettore diritto 85">
              <a:extLst>
                <a:ext uri="{FF2B5EF4-FFF2-40B4-BE49-F238E27FC236}">
                  <a16:creationId xmlns:a16="http://schemas.microsoft.com/office/drawing/2014/main" id="{05CFE7EA-FDB9-03D6-99CF-34699052EC10}"/>
                </a:ext>
              </a:extLst>
            </p:cNvPr>
            <p:cNvCxnSpPr>
              <a:cxnSpLocks/>
            </p:cNvCxnSpPr>
            <p:nvPr/>
          </p:nvCxnSpPr>
          <p:spPr>
            <a:xfrm>
              <a:off x="7202014" y="3810567"/>
              <a:ext cx="0" cy="764392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diritto 87">
              <a:extLst>
                <a:ext uri="{FF2B5EF4-FFF2-40B4-BE49-F238E27FC236}">
                  <a16:creationId xmlns:a16="http://schemas.microsoft.com/office/drawing/2014/main" id="{1FC1FB16-8413-41BA-29EA-135D89EC2E78}"/>
                </a:ext>
              </a:extLst>
            </p:cNvPr>
            <p:cNvCxnSpPr>
              <a:cxnSpLocks/>
            </p:cNvCxnSpPr>
            <p:nvPr/>
          </p:nvCxnSpPr>
          <p:spPr>
            <a:xfrm>
              <a:off x="8277440" y="3810567"/>
              <a:ext cx="0" cy="764392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88">
              <a:extLst>
                <a:ext uri="{FF2B5EF4-FFF2-40B4-BE49-F238E27FC236}">
                  <a16:creationId xmlns:a16="http://schemas.microsoft.com/office/drawing/2014/main" id="{F711A822-92DF-E06A-4312-5099F2C01E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47378" y="3831243"/>
              <a:ext cx="0" cy="764392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asellaDiTesto 90">
              <a:extLst>
                <a:ext uri="{FF2B5EF4-FFF2-40B4-BE49-F238E27FC236}">
                  <a16:creationId xmlns:a16="http://schemas.microsoft.com/office/drawing/2014/main" id="{D721C18E-715D-F722-7A99-8F23E79C92BF}"/>
                </a:ext>
              </a:extLst>
            </p:cNvPr>
            <p:cNvSpPr txBox="1"/>
            <p:nvPr/>
          </p:nvSpPr>
          <p:spPr>
            <a:xfrm>
              <a:off x="8293091" y="3787772"/>
              <a:ext cx="2538638" cy="36173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rmAutofit lnSpcReduction="10000"/>
            </a:bodyPr>
            <a:lstStyle/>
            <a:p>
              <a:pPr algn="ctr"/>
              <a:r>
                <a:rPr lang="en-US" sz="1800" b="0" dirty="0"/>
                <a:t>.        .        .</a:t>
              </a:r>
            </a:p>
          </p:txBody>
        </p:sp>
      </p:grpSp>
      <p:sp>
        <p:nvSpPr>
          <p:cNvPr id="98" name="Segnaposto contenuto 15">
            <a:extLst>
              <a:ext uri="{FF2B5EF4-FFF2-40B4-BE49-F238E27FC236}">
                <a16:creationId xmlns:a16="http://schemas.microsoft.com/office/drawing/2014/main" id="{47389733-855B-B092-D82C-CA46C2FE5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545" y="3168180"/>
            <a:ext cx="3350908" cy="537391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b="1" u="sng" kern="0" dirty="0"/>
              <a:t>Measurements Group</a:t>
            </a:r>
          </a:p>
        </p:txBody>
      </p:sp>
      <p:sp>
        <p:nvSpPr>
          <p:cNvPr id="99" name="Segnaposto contenuto 15">
            <a:extLst>
              <a:ext uri="{FF2B5EF4-FFF2-40B4-BE49-F238E27FC236}">
                <a16:creationId xmlns:a16="http://schemas.microsoft.com/office/drawing/2014/main" id="{1808F41F-E3CD-B442-3EF8-38E18DC9212C}"/>
              </a:ext>
            </a:extLst>
          </p:cNvPr>
          <p:cNvSpPr txBox="1">
            <a:spLocks/>
          </p:cNvSpPr>
          <p:nvPr/>
        </p:nvSpPr>
        <p:spPr>
          <a:xfrm>
            <a:off x="6046371" y="3160304"/>
            <a:ext cx="1414508" cy="5373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b="1" u="sng" kern="0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03406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AE8D3-82A1-1C36-0F47-E1A2086B2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FFA5B1D-D1A0-2275-E09C-DEA559845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13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C3B3F477-D12C-FEB8-8CC6-C07330358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Feature extraction – Frequency domain features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68699368-23E4-7EEB-7346-41906B54362E}"/>
              </a:ext>
            </a:extLst>
          </p:cNvPr>
          <p:cNvSpPr txBox="1">
            <a:spLocks/>
          </p:cNvSpPr>
          <p:nvPr/>
        </p:nvSpPr>
        <p:spPr>
          <a:xfrm>
            <a:off x="150973" y="1139218"/>
            <a:ext cx="5734262" cy="1446550"/>
          </a:xfrm>
          <a:prstGeom prst="rect">
            <a:avLst/>
          </a:prstGeom>
        </p:spPr>
        <p:txBody>
          <a:bodyPr wrap="square" numCol="1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kern="0" dirty="0"/>
              <a:t>Other features can be extracted by observing the </a:t>
            </a:r>
            <a:r>
              <a:rPr lang="en-US" sz="2200" b="1" kern="0" dirty="0">
                <a:solidFill>
                  <a:srgbClr val="002060"/>
                </a:solidFill>
              </a:rPr>
              <a:t>frequency response </a:t>
            </a:r>
            <a:r>
              <a:rPr lang="en-US" sz="2200" kern="0" dirty="0"/>
              <a:t>of the IMU signals, looking for frequency bands that characterize the terrains.</a:t>
            </a:r>
          </a:p>
        </p:txBody>
      </p:sp>
      <p:pic>
        <p:nvPicPr>
          <p:cNvPr id="12" name="Immagine 11" descr="Immagine che contiene testo, diagramma, schermata, Diagramma&#10;&#10;Descrizione generata automaticamente">
            <a:extLst>
              <a:ext uri="{FF2B5EF4-FFF2-40B4-BE49-F238E27FC236}">
                <a16:creationId xmlns:a16="http://schemas.microsoft.com/office/drawing/2014/main" id="{958F9DBC-B515-7DDD-BA5F-0904E7F6E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893" y="702698"/>
            <a:ext cx="5943600" cy="2658145"/>
          </a:xfrm>
          <a:prstGeom prst="rect">
            <a:avLst/>
          </a:prstGeom>
        </p:spPr>
      </p:pic>
      <p:pic>
        <p:nvPicPr>
          <p:cNvPr id="15" name="Immagine 14" descr="Immagine che contiene testo, diagramma, schermata, Diagramma&#10;&#10;Descrizione generata automaticamente">
            <a:extLst>
              <a:ext uri="{FF2B5EF4-FFF2-40B4-BE49-F238E27FC236}">
                <a16:creationId xmlns:a16="http://schemas.microsoft.com/office/drawing/2014/main" id="{E203C58E-7E9E-965F-E026-35C454E4B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893" y="3439972"/>
            <a:ext cx="5943600" cy="2638440"/>
          </a:xfrm>
          <a:prstGeom prst="rect">
            <a:avLst/>
          </a:prstGeom>
        </p:spPr>
      </p:pic>
      <p:pic>
        <p:nvPicPr>
          <p:cNvPr id="8" name="Immagine 7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046BBD11-D325-6664-44F8-F64DA7F8F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48" y="3418028"/>
            <a:ext cx="5943599" cy="2695203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1F7D558-EA85-A21A-4972-FAA872C91AF1}"/>
              </a:ext>
            </a:extLst>
          </p:cNvPr>
          <p:cNvSpPr/>
          <p:nvPr/>
        </p:nvSpPr>
        <p:spPr>
          <a:xfrm>
            <a:off x="6777872" y="1951348"/>
            <a:ext cx="424206" cy="1046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en-US" sz="13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0AFD0413-436F-50E1-7BBE-C96632F26840}"/>
              </a:ext>
            </a:extLst>
          </p:cNvPr>
          <p:cNvSpPr/>
          <p:nvPr/>
        </p:nvSpPr>
        <p:spPr>
          <a:xfrm>
            <a:off x="8361575" y="1139218"/>
            <a:ext cx="527901" cy="1858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en-US" sz="13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DE27FC1-E0CE-E317-491B-E870BADCFEA9}"/>
              </a:ext>
            </a:extLst>
          </p:cNvPr>
          <p:cNvSpPr/>
          <p:nvPr/>
        </p:nvSpPr>
        <p:spPr>
          <a:xfrm>
            <a:off x="9117292" y="1819373"/>
            <a:ext cx="2713347" cy="11605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en-US" sz="13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0FB6C3A6-083D-7D9E-AEF3-CB190F31C1F7}"/>
              </a:ext>
            </a:extLst>
          </p:cNvPr>
          <p:cNvSpPr/>
          <p:nvPr/>
        </p:nvSpPr>
        <p:spPr>
          <a:xfrm>
            <a:off x="6645897" y="4665711"/>
            <a:ext cx="344078" cy="1046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en-US" sz="13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E1F9C7D8-E611-14CB-7330-A26AB3B58DC5}"/>
              </a:ext>
            </a:extLst>
          </p:cNvPr>
          <p:cNvSpPr/>
          <p:nvPr/>
        </p:nvSpPr>
        <p:spPr>
          <a:xfrm>
            <a:off x="9682899" y="5165889"/>
            <a:ext cx="2147740" cy="5461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en-US" sz="13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844ABE8B-4798-1BB5-7128-FE2A04A8C0EE}"/>
              </a:ext>
            </a:extLst>
          </p:cNvPr>
          <p:cNvSpPr/>
          <p:nvPr/>
        </p:nvSpPr>
        <p:spPr>
          <a:xfrm>
            <a:off x="493336" y="3799002"/>
            <a:ext cx="298516" cy="1936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en-US" sz="13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8ACCACD0-FAA2-9521-3913-35A000BE27E9}"/>
              </a:ext>
            </a:extLst>
          </p:cNvPr>
          <p:cNvSpPr/>
          <p:nvPr/>
        </p:nvSpPr>
        <p:spPr>
          <a:xfrm>
            <a:off x="794994" y="4383464"/>
            <a:ext cx="468198" cy="1343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en-US" sz="13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8D2B78C-200F-2F79-7EBB-8281BD1A653F}"/>
              </a:ext>
            </a:extLst>
          </p:cNvPr>
          <p:cNvSpPr txBox="1"/>
          <p:nvPr/>
        </p:nvSpPr>
        <p:spPr>
          <a:xfrm>
            <a:off x="391212" y="3572353"/>
            <a:ext cx="703868" cy="26476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sz="1300" b="1" dirty="0">
                <a:solidFill>
                  <a:srgbClr val="FF0000"/>
                </a:solidFill>
              </a:rPr>
              <a:t>1-3 Hz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887DC04A-0F1B-1539-316B-BCD0F05C3BE8}"/>
              </a:ext>
            </a:extLst>
          </p:cNvPr>
          <p:cNvSpPr txBox="1"/>
          <p:nvPr/>
        </p:nvSpPr>
        <p:spPr>
          <a:xfrm>
            <a:off x="729006" y="4153876"/>
            <a:ext cx="703868" cy="26476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sz="1300" b="1" dirty="0">
                <a:solidFill>
                  <a:srgbClr val="FF0000"/>
                </a:solidFill>
              </a:rPr>
              <a:t>3-7 Hz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F6F73CD-76A5-43D3-74B6-0D5588439F02}"/>
              </a:ext>
            </a:extLst>
          </p:cNvPr>
          <p:cNvSpPr txBox="1"/>
          <p:nvPr/>
        </p:nvSpPr>
        <p:spPr>
          <a:xfrm>
            <a:off x="6498210" y="4435347"/>
            <a:ext cx="703868" cy="26476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sz="1300" b="1" dirty="0">
                <a:solidFill>
                  <a:srgbClr val="FF0000"/>
                </a:solidFill>
              </a:rPr>
              <a:t>2-5 Hz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29894B65-52E7-E94A-EF1C-C86B6CAC8FF0}"/>
              </a:ext>
            </a:extLst>
          </p:cNvPr>
          <p:cNvSpPr txBox="1"/>
          <p:nvPr/>
        </p:nvSpPr>
        <p:spPr>
          <a:xfrm>
            <a:off x="10327786" y="4922686"/>
            <a:ext cx="992171" cy="26476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sz="1300" b="1" dirty="0">
                <a:solidFill>
                  <a:srgbClr val="FF0000"/>
                </a:solidFill>
              </a:rPr>
              <a:t>30-50 Hz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3D722FE-44CC-C83B-1D41-6A3D708AD7BB}"/>
              </a:ext>
            </a:extLst>
          </p:cNvPr>
          <p:cNvSpPr txBox="1"/>
          <p:nvPr/>
        </p:nvSpPr>
        <p:spPr>
          <a:xfrm>
            <a:off x="9984100" y="1554611"/>
            <a:ext cx="992171" cy="26476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sz="1300" b="1" dirty="0">
                <a:solidFill>
                  <a:srgbClr val="FF0000"/>
                </a:solidFill>
              </a:rPr>
              <a:t>25-50 Hz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1404729-3154-E664-2110-246D6FFD008D}"/>
              </a:ext>
            </a:extLst>
          </p:cNvPr>
          <p:cNvSpPr txBox="1"/>
          <p:nvPr/>
        </p:nvSpPr>
        <p:spPr>
          <a:xfrm>
            <a:off x="8213432" y="894026"/>
            <a:ext cx="992171" cy="26476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sz="1300" b="1" dirty="0">
                <a:solidFill>
                  <a:srgbClr val="FF0000"/>
                </a:solidFill>
              </a:rPr>
              <a:t>18-23 Hz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506B271-9381-7676-E7AD-EC926957E905}"/>
              </a:ext>
            </a:extLst>
          </p:cNvPr>
          <p:cNvSpPr txBox="1"/>
          <p:nvPr/>
        </p:nvSpPr>
        <p:spPr>
          <a:xfrm>
            <a:off x="6645897" y="1701197"/>
            <a:ext cx="689213" cy="26476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sz="1300" b="1" dirty="0">
                <a:solidFill>
                  <a:srgbClr val="FF0000"/>
                </a:solidFill>
              </a:rPr>
              <a:t>4-7 Hz</a:t>
            </a:r>
          </a:p>
        </p:txBody>
      </p:sp>
    </p:spTree>
    <p:extLst>
      <p:ext uri="{BB962C8B-B14F-4D97-AF65-F5344CB8AC3E}">
        <p14:creationId xmlns:p14="http://schemas.microsoft.com/office/powerpoint/2010/main" val="122151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6DFB6-D276-1BA2-3066-05A2988D7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D664AF-39F1-8067-5724-D8C43953E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14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6D25FE76-250D-E03E-1B01-7D13DD8A8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Outline</a:t>
            </a:r>
          </a:p>
        </p:txBody>
      </p:sp>
      <p:sp>
        <p:nvSpPr>
          <p:cNvPr id="24" name="Segnaposto contenuto 15">
            <a:extLst>
              <a:ext uri="{FF2B5EF4-FFF2-40B4-BE49-F238E27FC236}">
                <a16:creationId xmlns:a16="http://schemas.microsoft.com/office/drawing/2014/main" id="{FE141E21-3EDD-ACFD-2FAE-CCC8B48A39D2}"/>
              </a:ext>
            </a:extLst>
          </p:cNvPr>
          <p:cNvSpPr txBox="1">
            <a:spLocks/>
          </p:cNvSpPr>
          <p:nvPr/>
        </p:nvSpPr>
        <p:spPr>
          <a:xfrm>
            <a:off x="152402" y="840484"/>
            <a:ext cx="11793091" cy="46320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/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chemeClr val="bg1">
                    <a:lumMod val="65000"/>
                  </a:schemeClr>
                </a:solidFill>
              </a:rPr>
              <a:t>Data acquisition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chemeClr val="bg1">
                    <a:lumMod val="65000"/>
                  </a:schemeClr>
                </a:solidFill>
              </a:rPr>
              <a:t>Preprocessing &amp; Feature Extraction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/>
              <a:t>Classification Algorithm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1F9AD607-FDE5-3A3E-E303-E032203424A5}"/>
              </a:ext>
            </a:extLst>
          </p:cNvPr>
          <p:cNvGrpSpPr/>
          <p:nvPr/>
        </p:nvGrpSpPr>
        <p:grpSpPr>
          <a:xfrm>
            <a:off x="4685122" y="276569"/>
            <a:ext cx="7260371" cy="675538"/>
            <a:chOff x="600821" y="2494640"/>
            <a:chExt cx="9858576" cy="704503"/>
          </a:xfrm>
        </p:grpSpPr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9B71D70D-C394-F168-957C-227235814EF8}"/>
                </a:ext>
              </a:extLst>
            </p:cNvPr>
            <p:cNvGrpSpPr/>
            <p:nvPr/>
          </p:nvGrpSpPr>
          <p:grpSpPr>
            <a:xfrm>
              <a:off x="600821" y="2494640"/>
              <a:ext cx="9858576" cy="704503"/>
              <a:chOff x="-1763042" y="1716486"/>
              <a:chExt cx="14415633" cy="394876"/>
            </a:xfrm>
          </p:grpSpPr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F4386501-2209-D3A7-4420-FA98C275FB6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108102" y="1722869"/>
                <a:ext cx="2776910" cy="37462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2000" kern="0" dirty="0">
                  <a:highlight>
                    <a:srgbClr val="FFFF00"/>
                  </a:highlight>
                  <a:latin typeface="Rubik" panose="00000500000000000000" pitchFamily="2" charset="-79"/>
                  <a:cs typeface="Rubik" panose="00000500000000000000" pitchFamily="2" charset="-79"/>
                </a:endParaRPr>
              </a:p>
            </p:txBody>
          </p:sp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96357643-A7BB-7FDE-87E5-C9FF9A7626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763042" y="1794741"/>
                <a:ext cx="720525" cy="232540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wrap="non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sz="1200" b="0" dirty="0"/>
                  <a:t>Input</a:t>
                </a:r>
              </a:p>
            </p:txBody>
          </p: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596B5025-2523-0852-6F23-8AC630EAC2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80379" y="1729252"/>
                <a:ext cx="2776911" cy="361858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vert="horz" wrap="non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sz="1200" b="0" dirty="0"/>
                  <a:t>Sensing</a:t>
                </a:r>
              </a:p>
            </p:txBody>
          </p:sp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02B3675-1587-6F1D-05B2-68E5851212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55037" y="1749504"/>
                <a:ext cx="2776910" cy="361858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vert="horz" wrap="non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sz="1200" dirty="0"/>
                  <a:t>Preprocessing &amp;</a:t>
                </a:r>
              </a:p>
              <a:p>
                <a:pPr algn="ctr"/>
                <a:r>
                  <a:rPr lang="en-US" sz="1200" b="0" dirty="0"/>
                  <a:t>Feature Extraction</a:t>
                </a:r>
              </a:p>
            </p:txBody>
          </p: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A5571E4-9165-0B6C-D9D7-11BD02DDED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3946" y="1723206"/>
                <a:ext cx="2776910" cy="361858"/>
              </a:xfrm>
              <a:prstGeom prst="rect">
                <a:avLst/>
              </a:prstGeom>
              <a:solidFill>
                <a:srgbClr val="FFFF00"/>
              </a:solidFill>
              <a:ln w="19050">
                <a:noFill/>
              </a:ln>
            </p:spPr>
            <p:txBody>
              <a:bodyPr vert="horz" wrap="non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sz="1200" b="0" dirty="0"/>
                  <a:t>Classification</a:t>
                </a:r>
              </a:p>
            </p:txBody>
          </p:sp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3C18B2A-066D-D338-E1A5-F7AE8F5268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45229" y="1785236"/>
                <a:ext cx="1507362" cy="231201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wrap="non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sz="1200" b="0" dirty="0"/>
                  <a:t>Prediction</a:t>
                </a:r>
              </a:p>
            </p:txBody>
          </p:sp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1536EA0F-A235-2795-0BB9-329D9BF741B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49240" y="1734495"/>
                <a:ext cx="2776910" cy="37462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2000" kern="0" dirty="0">
                  <a:latin typeface="Rubik" panose="00000500000000000000" pitchFamily="2" charset="-79"/>
                  <a:cs typeface="Rubik" panose="00000500000000000000" pitchFamily="2" charset="-79"/>
                </a:endParaRPr>
              </a:p>
            </p:txBody>
          </p:sp>
          <p:sp>
            <p:nvSpPr>
              <p:cNvPr id="14" name="Rettangolo 13">
                <a:extLst>
                  <a:ext uri="{FF2B5EF4-FFF2-40B4-BE49-F238E27FC236}">
                    <a16:creationId xmlns:a16="http://schemas.microsoft.com/office/drawing/2014/main" id="{9497183A-3AC0-F20F-3716-CB1C9C3FC9B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23946" y="1716486"/>
                <a:ext cx="2776910" cy="37462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2000" kern="0" dirty="0">
                  <a:latin typeface="Rubik" panose="00000500000000000000" pitchFamily="2" charset="-79"/>
                  <a:cs typeface="Rubik" panose="00000500000000000000" pitchFamily="2" charset="-79"/>
                </a:endParaRPr>
              </a:p>
            </p:txBody>
          </p:sp>
          <p:sp>
            <p:nvSpPr>
              <p:cNvPr id="15" name="Freccia in giù 14">
                <a:extLst>
                  <a:ext uri="{FF2B5EF4-FFF2-40B4-BE49-F238E27FC236}">
                    <a16:creationId xmlns:a16="http://schemas.microsoft.com/office/drawing/2014/main" id="{D3E8F8C6-86FC-29EC-E475-037BD019760F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-707315" y="1665627"/>
                <a:ext cx="232540" cy="490768"/>
              </a:xfrm>
              <a:prstGeom prst="down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2000" kern="0" dirty="0">
                  <a:latin typeface="Rubik" panose="00000500000000000000" pitchFamily="2" charset="-79"/>
                  <a:cs typeface="Rubik" panose="00000500000000000000" pitchFamily="2" charset="-79"/>
                </a:endParaRPr>
              </a:p>
            </p:txBody>
          </p:sp>
          <p:sp>
            <p:nvSpPr>
              <p:cNvPr id="16" name="Freccia in giù 15">
                <a:extLst>
                  <a:ext uri="{FF2B5EF4-FFF2-40B4-BE49-F238E27FC236}">
                    <a16:creationId xmlns:a16="http://schemas.microsoft.com/office/drawing/2014/main" id="{2574C3A1-AB4F-98A9-2F25-2EA3C1469B3B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3068281" y="1656123"/>
                <a:ext cx="232540" cy="490768"/>
              </a:xfrm>
              <a:prstGeom prst="down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2000" kern="0" dirty="0">
                  <a:latin typeface="Rubik" panose="00000500000000000000" pitchFamily="2" charset="-79"/>
                  <a:cs typeface="Rubik" panose="00000500000000000000" pitchFamily="2" charset="-79"/>
                </a:endParaRPr>
              </a:p>
            </p:txBody>
          </p:sp>
          <p:sp>
            <p:nvSpPr>
              <p:cNvPr id="17" name="Freccia in giù 16">
                <a:extLst>
                  <a:ext uri="{FF2B5EF4-FFF2-40B4-BE49-F238E27FC236}">
                    <a16:creationId xmlns:a16="http://schemas.microsoft.com/office/drawing/2014/main" id="{F0848BD4-2C22-82F5-85B4-3D74332EEB32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784141" y="1685048"/>
                <a:ext cx="232540" cy="490768"/>
              </a:xfrm>
              <a:prstGeom prst="down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2000" kern="0" dirty="0">
                  <a:latin typeface="Rubik" panose="00000500000000000000" pitchFamily="2" charset="-79"/>
                  <a:cs typeface="Rubik" panose="00000500000000000000" pitchFamily="2" charset="-79"/>
                </a:endParaRPr>
              </a:p>
            </p:txBody>
          </p:sp>
        </p:grpSp>
        <p:sp>
          <p:nvSpPr>
            <p:cNvPr id="5" name="Freccia in giù 4">
              <a:extLst>
                <a:ext uri="{FF2B5EF4-FFF2-40B4-BE49-F238E27FC236}">
                  <a16:creationId xmlns:a16="http://schemas.microsoft.com/office/drawing/2014/main" id="{2914F496-05C5-9995-6D62-E3C627881987}"/>
                </a:ext>
              </a:extLst>
            </p:cNvPr>
            <p:cNvSpPr>
              <a:spLocks/>
            </p:cNvSpPr>
            <p:nvPr/>
          </p:nvSpPr>
          <p:spPr>
            <a:xfrm rot="16200000">
              <a:off x="8899379" y="2662103"/>
              <a:ext cx="412486" cy="335627"/>
            </a:xfrm>
            <a:prstGeom prst="downArrow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sz="2000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534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31B0C-1D0D-7659-B0DE-76933D3FE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5D3D8E7-9CE8-23E1-E989-CC99781FC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15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C6557AC0-4B6B-0EB1-166A-8F10E093D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Classification Algorithm – Model training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261A162E-D9C4-CC07-0D8F-A177D906B49B}"/>
              </a:ext>
            </a:extLst>
          </p:cNvPr>
          <p:cNvSpPr txBox="1">
            <a:spLocks/>
          </p:cNvSpPr>
          <p:nvPr/>
        </p:nvSpPr>
        <p:spPr>
          <a:xfrm>
            <a:off x="5566710" y="1172507"/>
            <a:ext cx="6491368" cy="3103414"/>
          </a:xfrm>
          <a:prstGeom prst="rect">
            <a:avLst/>
          </a:prstGeom>
        </p:spPr>
        <p:txBody>
          <a:bodyPr wrap="square" numCol="1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kern="0" dirty="0"/>
              <a:t>The cross-validation technique has been used to </a:t>
            </a:r>
            <a:r>
              <a:rPr lang="en-US" sz="2200" b="1" kern="0" dirty="0">
                <a:solidFill>
                  <a:srgbClr val="002060"/>
                </a:solidFill>
              </a:rPr>
              <a:t>tune the hyperparameters</a:t>
            </a:r>
            <a:r>
              <a:rPr lang="en-US" sz="2200" kern="0" dirty="0"/>
              <a:t> of the model.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/>
              <a:t>Standardization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/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/>
              <a:t>Kernel function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/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/>
              <a:t>Box Constraint</a:t>
            </a:r>
          </a:p>
        </p:txBody>
      </p:sp>
      <p:sp>
        <p:nvSpPr>
          <p:cNvPr id="3" name="Segnaposto contenuto 15">
            <a:extLst>
              <a:ext uri="{FF2B5EF4-FFF2-40B4-BE49-F238E27FC236}">
                <a16:creationId xmlns:a16="http://schemas.microsoft.com/office/drawing/2014/main" id="{AEF76772-DC9E-C7BB-8B44-8834D6D5B752}"/>
              </a:ext>
            </a:extLst>
          </p:cNvPr>
          <p:cNvSpPr txBox="1">
            <a:spLocks/>
          </p:cNvSpPr>
          <p:nvPr/>
        </p:nvSpPr>
        <p:spPr>
          <a:xfrm>
            <a:off x="149925" y="5101795"/>
            <a:ext cx="6307576" cy="769441"/>
          </a:xfrm>
          <a:prstGeom prst="rect">
            <a:avLst/>
          </a:prstGeom>
        </p:spPr>
        <p:txBody>
          <a:bodyPr wrap="square" numCol="1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kern="0" dirty="0"/>
              <a:t>The training dataset is fed to the fitting algorithm to </a:t>
            </a:r>
            <a:r>
              <a:rPr lang="en-US" sz="2200" b="1" kern="0" dirty="0">
                <a:solidFill>
                  <a:srgbClr val="002060"/>
                </a:solidFill>
              </a:rPr>
              <a:t>train the model.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388F2EF9-3D8D-515B-862C-A998810C3406}"/>
              </a:ext>
            </a:extLst>
          </p:cNvPr>
          <p:cNvGrpSpPr/>
          <p:nvPr/>
        </p:nvGrpSpPr>
        <p:grpSpPr>
          <a:xfrm>
            <a:off x="167544" y="1193937"/>
            <a:ext cx="5196308" cy="3081984"/>
            <a:chOff x="360204" y="1783734"/>
            <a:chExt cx="5029849" cy="3047058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0055D2DD-230D-523B-DAF3-1F0FF549D022}"/>
                </a:ext>
              </a:extLst>
            </p:cNvPr>
            <p:cNvSpPr/>
            <p:nvPr/>
          </p:nvSpPr>
          <p:spPr>
            <a:xfrm>
              <a:off x="360204" y="1786313"/>
              <a:ext cx="969031" cy="3032838"/>
            </a:xfrm>
            <a:prstGeom prst="rect">
              <a:avLst/>
            </a:prstGeom>
            <a:solidFill>
              <a:schemeClr val="accent3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  <a:p>
              <a:pPr algn="ctr"/>
              <a:endParaRPr lang="en-US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  <a:p>
              <a:pPr algn="ctr"/>
              <a:r>
                <a:rPr lang="en-US" kern="0" dirty="0">
                  <a:latin typeface="Rubik" panose="00000500000000000000" pitchFamily="2" charset="-79"/>
                  <a:cs typeface="Rubik" panose="00000500000000000000" pitchFamily="2" charset="-79"/>
                </a:rPr>
                <a:t>Train</a:t>
              </a:r>
            </a:p>
            <a:p>
              <a:pPr algn="ctr"/>
              <a:r>
                <a:rPr lang="en-US" kern="0" dirty="0">
                  <a:latin typeface="Rubik" panose="00000500000000000000" pitchFamily="2" charset="-79"/>
                  <a:cs typeface="Rubik" panose="00000500000000000000" pitchFamily="2" charset="-79"/>
                </a:rPr>
                <a:t>set</a:t>
              </a:r>
            </a:p>
          </p:txBody>
        </p:sp>
        <p:sp>
          <p:nvSpPr>
            <p:cNvPr id="29" name="Rettangolo 28">
              <a:extLst>
                <a:ext uri="{FF2B5EF4-FFF2-40B4-BE49-F238E27FC236}">
                  <a16:creationId xmlns:a16="http://schemas.microsoft.com/office/drawing/2014/main" id="{1D3C6884-5020-F129-842F-73A7D88666ED}"/>
                </a:ext>
              </a:extLst>
            </p:cNvPr>
            <p:cNvSpPr/>
            <p:nvPr/>
          </p:nvSpPr>
          <p:spPr>
            <a:xfrm>
              <a:off x="1713810" y="1786313"/>
              <a:ext cx="969031" cy="3032838"/>
            </a:xfrm>
            <a:prstGeom prst="rect">
              <a:avLst/>
            </a:prstGeom>
            <a:solidFill>
              <a:schemeClr val="accent3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kern="0" dirty="0">
                  <a:latin typeface="Rubik" panose="00000500000000000000" pitchFamily="2" charset="-79"/>
                  <a:cs typeface="Rubik" panose="00000500000000000000" pitchFamily="2" charset="-79"/>
                </a:rPr>
                <a:t>Train</a:t>
              </a:r>
            </a:p>
            <a:p>
              <a:pPr algn="ctr"/>
              <a:r>
                <a:rPr lang="en-US" kern="0" dirty="0">
                  <a:latin typeface="Rubik" panose="00000500000000000000" pitchFamily="2" charset="-79"/>
                  <a:cs typeface="Rubik" panose="00000500000000000000" pitchFamily="2" charset="-79"/>
                </a:rPr>
                <a:t>Set</a:t>
              </a:r>
            </a:p>
            <a:p>
              <a:pPr algn="ctr"/>
              <a:endParaRPr lang="en-US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  <a:p>
              <a:pPr algn="ctr"/>
              <a:endParaRPr lang="en-US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  <a:p>
              <a:pPr algn="ctr"/>
              <a:endParaRPr lang="en-US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  <a:p>
              <a:pPr algn="ctr"/>
              <a:endParaRPr lang="en-US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  <a:p>
              <a:pPr algn="ctr"/>
              <a:endParaRPr lang="en-US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  <a:p>
              <a:pPr algn="ctr"/>
              <a:r>
                <a:rPr lang="en-US" kern="0" dirty="0">
                  <a:latin typeface="Rubik" panose="00000500000000000000" pitchFamily="2" charset="-79"/>
                  <a:cs typeface="Rubik" panose="00000500000000000000" pitchFamily="2" charset="-79"/>
                </a:rPr>
                <a:t>Train</a:t>
              </a:r>
            </a:p>
            <a:p>
              <a:pPr algn="ctr"/>
              <a:r>
                <a:rPr lang="en-US" kern="0" dirty="0">
                  <a:latin typeface="Rubik" panose="00000500000000000000" pitchFamily="2" charset="-79"/>
                  <a:cs typeface="Rubik" panose="00000500000000000000" pitchFamily="2" charset="-79"/>
                </a:rPr>
                <a:t>set</a:t>
              </a:r>
            </a:p>
            <a:p>
              <a:pPr algn="ctr">
                <a:lnSpc>
                  <a:spcPct val="150000"/>
                </a:lnSpc>
              </a:pPr>
              <a:endParaRPr lang="en-US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</p:txBody>
        </p:sp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13538B25-4F72-CCD4-C46A-A30A06AD2A21}"/>
                </a:ext>
              </a:extLst>
            </p:cNvPr>
            <p:cNvSpPr/>
            <p:nvPr/>
          </p:nvSpPr>
          <p:spPr>
            <a:xfrm>
              <a:off x="3058790" y="1783734"/>
              <a:ext cx="969031" cy="3032838"/>
            </a:xfrm>
            <a:prstGeom prst="rect">
              <a:avLst/>
            </a:prstGeom>
            <a:solidFill>
              <a:schemeClr val="accent3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  <a:p>
              <a:pPr algn="ctr"/>
              <a:r>
                <a:rPr lang="en-US" kern="0" dirty="0">
                  <a:latin typeface="Rubik" panose="00000500000000000000" pitchFamily="2" charset="-79"/>
                  <a:cs typeface="Rubik" panose="00000500000000000000" pitchFamily="2" charset="-79"/>
                </a:rPr>
                <a:t>Train</a:t>
              </a:r>
            </a:p>
            <a:p>
              <a:pPr algn="ctr"/>
              <a:r>
                <a:rPr lang="en-US" kern="0" dirty="0">
                  <a:latin typeface="Rubik" panose="00000500000000000000" pitchFamily="2" charset="-79"/>
                  <a:cs typeface="Rubik" panose="00000500000000000000" pitchFamily="2" charset="-79"/>
                </a:rPr>
                <a:t>Set</a:t>
              </a:r>
            </a:p>
            <a:p>
              <a:pPr algn="ctr"/>
              <a:endParaRPr lang="en-US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  <a:p>
              <a:pPr algn="ctr"/>
              <a:endParaRPr lang="en-US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  <a:p>
              <a:pPr algn="ctr"/>
              <a:endParaRPr lang="en-US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  <a:p>
              <a:pPr algn="ctr"/>
              <a:endParaRPr lang="en-US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  <a:p>
              <a:pPr algn="ctr"/>
              <a:endParaRPr lang="en-US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  <a:p>
              <a:pPr algn="ctr"/>
              <a:r>
                <a:rPr lang="en-US" kern="0" dirty="0">
                  <a:latin typeface="Rubik" panose="00000500000000000000" pitchFamily="2" charset="-79"/>
                  <a:cs typeface="Rubik" panose="00000500000000000000" pitchFamily="2" charset="-79"/>
                </a:rPr>
                <a:t>Train</a:t>
              </a:r>
            </a:p>
            <a:p>
              <a:pPr algn="ctr"/>
              <a:r>
                <a:rPr lang="en-US" kern="0" dirty="0">
                  <a:latin typeface="Rubik" panose="00000500000000000000" pitchFamily="2" charset="-79"/>
                  <a:cs typeface="Rubik" panose="00000500000000000000" pitchFamily="2" charset="-79"/>
                </a:rPr>
                <a:t>Set</a:t>
              </a:r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1FEE1453-444A-FF97-3CBB-0E09B629C45A}"/>
                </a:ext>
              </a:extLst>
            </p:cNvPr>
            <p:cNvSpPr/>
            <p:nvPr/>
          </p:nvSpPr>
          <p:spPr>
            <a:xfrm>
              <a:off x="4421022" y="1797954"/>
              <a:ext cx="969031" cy="3032838"/>
            </a:xfrm>
            <a:prstGeom prst="rect">
              <a:avLst/>
            </a:prstGeom>
            <a:solidFill>
              <a:schemeClr val="accent3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kern="0" dirty="0">
                  <a:latin typeface="Rubik" panose="00000500000000000000" pitchFamily="2" charset="-79"/>
                  <a:cs typeface="Rubik" panose="00000500000000000000" pitchFamily="2" charset="-79"/>
                </a:rPr>
                <a:t>Train</a:t>
              </a:r>
            </a:p>
            <a:p>
              <a:pPr algn="ctr"/>
              <a:r>
                <a:rPr lang="en-US" kern="0" dirty="0">
                  <a:latin typeface="Rubik" panose="00000500000000000000" pitchFamily="2" charset="-79"/>
                  <a:cs typeface="Rubik" panose="00000500000000000000" pitchFamily="2" charset="-79"/>
                </a:rPr>
                <a:t>Set</a:t>
              </a:r>
            </a:p>
            <a:p>
              <a:pPr algn="ctr"/>
              <a:endParaRPr lang="en-US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  <a:p>
              <a:pPr algn="ctr"/>
              <a:endParaRPr lang="en-US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</p:txBody>
        </p:sp>
        <p:sp>
          <p:nvSpPr>
            <p:cNvPr id="41" name="Rettangolo 40">
              <a:extLst>
                <a:ext uri="{FF2B5EF4-FFF2-40B4-BE49-F238E27FC236}">
                  <a16:creationId xmlns:a16="http://schemas.microsoft.com/office/drawing/2014/main" id="{8E89C6D7-3525-CEC5-F3DB-5DFCE7F186DE}"/>
                </a:ext>
              </a:extLst>
            </p:cNvPr>
            <p:cNvSpPr/>
            <p:nvPr/>
          </p:nvSpPr>
          <p:spPr>
            <a:xfrm>
              <a:off x="4421021" y="4049762"/>
              <a:ext cx="969031" cy="781029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kern="0" dirty="0">
                  <a:latin typeface="Rubik" panose="00000500000000000000" pitchFamily="2" charset="-79"/>
                  <a:cs typeface="Rubik" panose="00000500000000000000" pitchFamily="2" charset="-79"/>
                </a:rPr>
                <a:t>Test</a:t>
              </a:r>
            </a:p>
            <a:p>
              <a:pPr algn="ctr"/>
              <a:r>
                <a:rPr lang="en-US" kern="0" dirty="0">
                  <a:latin typeface="Rubik" panose="00000500000000000000" pitchFamily="2" charset="-79"/>
                  <a:cs typeface="Rubik" panose="00000500000000000000" pitchFamily="2" charset="-79"/>
                </a:rPr>
                <a:t>set</a:t>
              </a:r>
            </a:p>
          </p:txBody>
        </p: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4AB24992-9E2E-A171-F6EC-5091CCFFF7F0}"/>
                </a:ext>
              </a:extLst>
            </p:cNvPr>
            <p:cNvSpPr/>
            <p:nvPr/>
          </p:nvSpPr>
          <p:spPr>
            <a:xfrm>
              <a:off x="3058788" y="3308778"/>
              <a:ext cx="969031" cy="749610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kern="0" dirty="0">
                  <a:latin typeface="Rubik" panose="00000500000000000000" pitchFamily="2" charset="-79"/>
                  <a:cs typeface="Rubik" panose="00000500000000000000" pitchFamily="2" charset="-79"/>
                </a:rPr>
                <a:t>Test</a:t>
              </a:r>
            </a:p>
            <a:p>
              <a:pPr algn="ctr"/>
              <a:r>
                <a:rPr lang="en-US" kern="0" dirty="0">
                  <a:latin typeface="Rubik" panose="00000500000000000000" pitchFamily="2" charset="-79"/>
                  <a:cs typeface="Rubik" panose="00000500000000000000" pitchFamily="2" charset="-79"/>
                </a:rPr>
                <a:t>set</a:t>
              </a:r>
            </a:p>
          </p:txBody>
        </p:sp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389288E7-B8BD-F1A9-CFE1-E8AC139F2121}"/>
                </a:ext>
              </a:extLst>
            </p:cNvPr>
            <p:cNvSpPr/>
            <p:nvPr/>
          </p:nvSpPr>
          <p:spPr>
            <a:xfrm>
              <a:off x="1713811" y="2550543"/>
              <a:ext cx="969028" cy="749610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kern="0" dirty="0">
                  <a:latin typeface="Rubik" panose="00000500000000000000" pitchFamily="2" charset="-79"/>
                  <a:cs typeface="Rubik" panose="00000500000000000000" pitchFamily="2" charset="-79"/>
                </a:rPr>
                <a:t>Test</a:t>
              </a:r>
            </a:p>
            <a:p>
              <a:pPr algn="ctr"/>
              <a:r>
                <a:rPr lang="en-US" kern="0" dirty="0">
                  <a:latin typeface="Rubik" panose="00000500000000000000" pitchFamily="2" charset="-79"/>
                  <a:cs typeface="Rubik" panose="00000500000000000000" pitchFamily="2" charset="-79"/>
                </a:rPr>
                <a:t>set</a:t>
              </a:r>
            </a:p>
          </p:txBody>
        </p:sp>
        <p:sp>
          <p:nvSpPr>
            <p:cNvPr id="44" name="Rettangolo 43">
              <a:extLst>
                <a:ext uri="{FF2B5EF4-FFF2-40B4-BE49-F238E27FC236}">
                  <a16:creationId xmlns:a16="http://schemas.microsoft.com/office/drawing/2014/main" id="{B53B9936-D383-7768-8BD8-F4659529E570}"/>
                </a:ext>
              </a:extLst>
            </p:cNvPr>
            <p:cNvSpPr/>
            <p:nvPr/>
          </p:nvSpPr>
          <p:spPr>
            <a:xfrm>
              <a:off x="360204" y="1789327"/>
              <a:ext cx="969031" cy="769789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kern="0" dirty="0">
                  <a:latin typeface="Rubik" panose="00000500000000000000" pitchFamily="2" charset="-79"/>
                  <a:cs typeface="Rubik" panose="00000500000000000000" pitchFamily="2" charset="-79"/>
                </a:rPr>
                <a:t>Test</a:t>
              </a:r>
            </a:p>
            <a:p>
              <a:pPr algn="ctr"/>
              <a:r>
                <a:rPr lang="en-US" kern="0" dirty="0">
                  <a:latin typeface="Rubik" panose="00000500000000000000" pitchFamily="2" charset="-79"/>
                  <a:cs typeface="Rubik" panose="00000500000000000000" pitchFamily="2" charset="-79"/>
                </a:rPr>
                <a:t>Set</a:t>
              </a:r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AE7653E6-4637-53A8-59D0-D3340A4C142A}"/>
                </a:ext>
              </a:extLst>
            </p:cNvPr>
            <p:cNvSpPr txBox="1"/>
            <p:nvPr/>
          </p:nvSpPr>
          <p:spPr>
            <a:xfrm>
              <a:off x="360204" y="1797954"/>
              <a:ext cx="977657" cy="752589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rmAutofit/>
            </a:bodyPr>
            <a:lstStyle/>
            <a:p>
              <a:endParaRPr lang="en-US" b="0" dirty="0"/>
            </a:p>
          </p:txBody>
        </p:sp>
      </p:grp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AEF464AC-FFA0-B7DC-1C2E-92D873BE85C5}"/>
              </a:ext>
            </a:extLst>
          </p:cNvPr>
          <p:cNvCxnSpPr>
            <a:cxnSpLocks/>
          </p:cNvCxnSpPr>
          <p:nvPr/>
        </p:nvCxnSpPr>
        <p:spPr>
          <a:xfrm>
            <a:off x="8162464" y="5486516"/>
            <a:ext cx="361101" cy="545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5F97AFB7-F5EC-6EE5-C92B-729A706A0E79}"/>
              </a:ext>
            </a:extLst>
          </p:cNvPr>
          <p:cNvCxnSpPr/>
          <p:nvPr/>
        </p:nvCxnSpPr>
        <p:spPr>
          <a:xfrm>
            <a:off x="10006809" y="5491974"/>
            <a:ext cx="36110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Immagine 55">
            <a:extLst>
              <a:ext uri="{FF2B5EF4-FFF2-40B4-BE49-F238E27FC236}">
                <a16:creationId xmlns:a16="http://schemas.microsoft.com/office/drawing/2014/main" id="{2B00E8E3-CBE2-87EE-0D0F-0FA24ACC1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443" y="4889172"/>
            <a:ext cx="608734" cy="608734"/>
          </a:xfrm>
          <a:prstGeom prst="rect">
            <a:avLst/>
          </a:prstGeom>
        </p:spPr>
      </p:pic>
      <p:grpSp>
        <p:nvGrpSpPr>
          <p:cNvPr id="60" name="Gruppo 59">
            <a:extLst>
              <a:ext uri="{FF2B5EF4-FFF2-40B4-BE49-F238E27FC236}">
                <a16:creationId xmlns:a16="http://schemas.microsoft.com/office/drawing/2014/main" id="{D0CE24F5-F822-4408-9312-80A32339182F}"/>
              </a:ext>
            </a:extLst>
          </p:cNvPr>
          <p:cNvGrpSpPr/>
          <p:nvPr/>
        </p:nvGrpSpPr>
        <p:grpSpPr>
          <a:xfrm>
            <a:off x="6696192" y="4889173"/>
            <a:ext cx="1290307" cy="1125034"/>
            <a:chOff x="6969155" y="3300153"/>
            <a:chExt cx="1128174" cy="953608"/>
          </a:xfrm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D4B0EF0C-22FE-6ACF-2877-B720A61D5CEB}"/>
                </a:ext>
              </a:extLst>
            </p:cNvPr>
            <p:cNvSpPr/>
            <p:nvPr/>
          </p:nvSpPr>
          <p:spPr>
            <a:xfrm>
              <a:off x="6969157" y="3300153"/>
              <a:ext cx="1128172" cy="9536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kern="0" dirty="0">
                  <a:latin typeface="Rubik" panose="00000500000000000000" pitchFamily="2" charset="-79"/>
                  <a:cs typeface="Rubik" panose="00000500000000000000" pitchFamily="2" charset="-79"/>
                </a:rPr>
                <a:t>Dataset</a:t>
              </a:r>
            </a:p>
          </p:txBody>
        </p: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9FD225D7-516B-75C6-8AF2-3A80EAC45F88}"/>
                </a:ext>
              </a:extLst>
            </p:cNvPr>
            <p:cNvCxnSpPr>
              <a:cxnSpLocks/>
            </p:cNvCxnSpPr>
            <p:nvPr/>
          </p:nvCxnSpPr>
          <p:spPr>
            <a:xfrm>
              <a:off x="6969155" y="3459752"/>
              <a:ext cx="1128172" cy="0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C8E52DEC-B7E2-DF66-EAC9-14BFE8CB499A}"/>
              </a:ext>
            </a:extLst>
          </p:cNvPr>
          <p:cNvSpPr txBox="1"/>
          <p:nvPr/>
        </p:nvSpPr>
        <p:spPr>
          <a:xfrm>
            <a:off x="8627890" y="5512189"/>
            <a:ext cx="1360495" cy="53101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/>
            <a:r>
              <a:rPr lang="en-US" sz="1600" b="0" dirty="0"/>
              <a:t>SVM Fitting Algorithm</a:t>
            </a:r>
          </a:p>
        </p:txBody>
      </p:sp>
      <p:pic>
        <p:nvPicPr>
          <p:cNvPr id="63" name="Immagine 6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3023383F-3032-CB47-8670-58FEF00DE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11" y="4755705"/>
            <a:ext cx="969030" cy="969030"/>
          </a:xfrm>
          <a:prstGeom prst="rect">
            <a:avLst/>
          </a:prstGeom>
        </p:spPr>
      </p:pic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C1CFC68A-257F-594E-0D81-16D4F8145912}"/>
              </a:ext>
            </a:extLst>
          </p:cNvPr>
          <p:cNvSpPr txBox="1"/>
          <p:nvPr/>
        </p:nvSpPr>
        <p:spPr>
          <a:xfrm>
            <a:off x="10227078" y="5535718"/>
            <a:ext cx="1360495" cy="53101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/>
            <a:r>
              <a:rPr lang="en-US" sz="1600" b="0" dirty="0"/>
              <a:t>Trained</a:t>
            </a:r>
          </a:p>
          <a:p>
            <a:pPr algn="ctr"/>
            <a:r>
              <a:rPr lang="en-US" sz="1600" dirty="0"/>
              <a:t>SVM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307571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1" grpId="0"/>
      <p:bldP spid="6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C9FA7-FD33-BB4A-8C18-1AFCAD0C7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49696BCE-632D-D10E-94FB-9C347BCC7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717" y="782877"/>
            <a:ext cx="4184264" cy="5316665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965CFBD-E372-5D0B-20BC-66B2918F8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02780894-F186-9168-3333-C75A5DE49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Classification Algorithm – Complete algorithm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F7CB3AD0-EA59-66C2-7B9F-CFA29A0F5874}"/>
              </a:ext>
            </a:extLst>
          </p:cNvPr>
          <p:cNvSpPr txBox="1">
            <a:spLocks/>
          </p:cNvSpPr>
          <p:nvPr/>
        </p:nvSpPr>
        <p:spPr>
          <a:xfrm>
            <a:off x="152401" y="782581"/>
            <a:ext cx="6705923" cy="1574790"/>
          </a:xfrm>
          <a:prstGeom prst="rect">
            <a:avLst/>
          </a:prstGeom>
        </p:spPr>
        <p:txBody>
          <a:bodyPr wrap="square" numCol="1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kern="0" dirty="0"/>
              <a:t>The SVM alone does not consider the </a:t>
            </a:r>
            <a:r>
              <a:rPr lang="en-US" sz="2200" b="1" kern="0" dirty="0">
                <a:solidFill>
                  <a:srgbClr val="002060"/>
                </a:solidFill>
                <a:latin typeface="+mn-lt"/>
              </a:rPr>
              <a:t>shape of the output.</a:t>
            </a:r>
            <a:endParaRPr lang="en-US" sz="2200" kern="0" dirty="0"/>
          </a:p>
          <a:p>
            <a:pPr algn="just">
              <a:lnSpc>
                <a:spcPct val="100000"/>
              </a:lnSpc>
            </a:pPr>
            <a:r>
              <a:rPr lang="en-US" sz="2200" kern="0" dirty="0"/>
              <a:t>Two post-processing techniques were implemented to improve the </a:t>
            </a:r>
            <a:r>
              <a:rPr lang="en-US" sz="2200" b="1" kern="0" dirty="0">
                <a:solidFill>
                  <a:srgbClr val="002060"/>
                </a:solidFill>
                <a:latin typeface="+mn-lt"/>
              </a:rPr>
              <a:t>stability of the predictions.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FB2FA4B-DAA9-2115-AACA-8138FEE485A9}"/>
              </a:ext>
            </a:extLst>
          </p:cNvPr>
          <p:cNvSpPr/>
          <p:nvPr/>
        </p:nvSpPr>
        <p:spPr>
          <a:xfrm>
            <a:off x="7655717" y="2367828"/>
            <a:ext cx="1885422" cy="31185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en-US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1BE245E8-3946-F714-34CB-E9B45EF53497}"/>
              </a:ext>
            </a:extLst>
          </p:cNvPr>
          <p:cNvCxnSpPr>
            <a:cxnSpLocks/>
          </p:cNvCxnSpPr>
          <p:nvPr/>
        </p:nvCxnSpPr>
        <p:spPr>
          <a:xfrm>
            <a:off x="6325386" y="3563332"/>
            <a:ext cx="1330331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558BCD4B-1BA1-7D5F-9A01-FBE7A5B80651}"/>
              </a:ext>
            </a:extLst>
          </p:cNvPr>
          <p:cNvSpPr/>
          <p:nvPr/>
        </p:nvSpPr>
        <p:spPr>
          <a:xfrm>
            <a:off x="10225408" y="2372142"/>
            <a:ext cx="1543069" cy="26052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en-US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cxnSp>
        <p:nvCxnSpPr>
          <p:cNvPr id="23" name="Connettore a gomito 22">
            <a:extLst>
              <a:ext uri="{FF2B5EF4-FFF2-40B4-BE49-F238E27FC236}">
                <a16:creationId xmlns:a16="http://schemas.microsoft.com/office/drawing/2014/main" id="{E88906D2-2F70-B428-C161-3FDEA3C31C3C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4722829" y="3441210"/>
            <a:ext cx="7117152" cy="1941495"/>
          </a:xfrm>
          <a:prstGeom prst="bentConnector5">
            <a:avLst>
              <a:gd name="adj1" fmla="val 20604"/>
              <a:gd name="adj2" fmla="val -48696"/>
              <a:gd name="adj3" fmla="val 103212"/>
            </a:avLst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5AD00AE-DDBA-0936-BA38-13F12E0B6E63}"/>
              </a:ext>
            </a:extLst>
          </p:cNvPr>
          <p:cNvSpPr txBox="1"/>
          <p:nvPr/>
        </p:nvSpPr>
        <p:spPr>
          <a:xfrm>
            <a:off x="148515" y="3337516"/>
            <a:ext cx="6705923" cy="48075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200" kern="0" dirty="0"/>
              <a:t>Output modeling using a </a:t>
            </a:r>
            <a:r>
              <a:rPr lang="en-US" sz="2200" b="1" kern="0" dirty="0">
                <a:solidFill>
                  <a:srgbClr val="002060"/>
                </a:solidFill>
                <a:latin typeface="+mn-lt"/>
              </a:rPr>
              <a:t>Hidden Markov Model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4E7D3F7-660D-1832-A927-4BED4337E042}"/>
              </a:ext>
            </a:extLst>
          </p:cNvPr>
          <p:cNvSpPr txBox="1"/>
          <p:nvPr/>
        </p:nvSpPr>
        <p:spPr>
          <a:xfrm>
            <a:off x="152401" y="5142327"/>
            <a:ext cx="4722829" cy="48075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r>
              <a:rPr lang="en-US" sz="2200" b="1" kern="0" dirty="0">
                <a:solidFill>
                  <a:srgbClr val="002060"/>
                </a:solidFill>
                <a:latin typeface="+mn-lt"/>
              </a:rPr>
              <a:t>Rejection</a:t>
            </a:r>
            <a:r>
              <a:rPr lang="en-US" sz="2200" kern="0" dirty="0"/>
              <a:t> of uncertain</a:t>
            </a:r>
            <a:r>
              <a:rPr lang="en-US" sz="2200" b="1" kern="0" dirty="0">
                <a:solidFill>
                  <a:srgbClr val="002060"/>
                </a:solidFill>
                <a:latin typeface="+mn-lt"/>
              </a:rPr>
              <a:t> predictions</a:t>
            </a:r>
          </a:p>
          <a:p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415649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  <p:bldP spid="26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153B3-C922-A05F-BB52-240BB3EF7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BD7BE87-754A-7D4E-13E8-A1380190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17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36C42D44-5A51-A574-B4FE-4B7BD74EC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Classification Algorithm – Test 1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09CE7726-4200-4D9E-F407-B78FFF8A0939}"/>
              </a:ext>
            </a:extLst>
          </p:cNvPr>
          <p:cNvSpPr txBox="1">
            <a:spLocks/>
          </p:cNvSpPr>
          <p:nvPr/>
        </p:nvSpPr>
        <p:spPr>
          <a:xfrm>
            <a:off x="152399" y="782581"/>
            <a:ext cx="9268159" cy="430887"/>
          </a:xfrm>
          <a:prstGeom prst="rect">
            <a:avLst/>
          </a:prstGeom>
        </p:spPr>
        <p:txBody>
          <a:bodyPr wrap="square" numCol="1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kern="0" dirty="0"/>
              <a:t>During the first test, in </a:t>
            </a:r>
            <a:r>
              <a:rPr lang="en-US" sz="2200" b="1" kern="0" dirty="0">
                <a:solidFill>
                  <a:srgbClr val="002060"/>
                </a:solidFill>
                <a:latin typeface="+mn-lt"/>
              </a:rPr>
              <a:t>two occurrences</a:t>
            </a:r>
            <a:r>
              <a:rPr lang="en-US" sz="2200" kern="0" dirty="0"/>
              <a:t> the model misclassify the input.</a:t>
            </a:r>
          </a:p>
        </p:txBody>
      </p:sp>
      <p:pic>
        <p:nvPicPr>
          <p:cNvPr id="8" name="Immagine 7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DFEE7210-0D78-5D4C-0AF6-15FE957B4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54" y="1359663"/>
            <a:ext cx="9662291" cy="4715756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6BF5F068-78F1-BF83-C417-6754785992C5}"/>
              </a:ext>
            </a:extLst>
          </p:cNvPr>
          <p:cNvSpPr/>
          <p:nvPr/>
        </p:nvSpPr>
        <p:spPr>
          <a:xfrm>
            <a:off x="3269412" y="2872097"/>
            <a:ext cx="439947" cy="4201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en-US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9A2D8627-8024-9673-3AC2-2E99026685DC}"/>
              </a:ext>
            </a:extLst>
          </p:cNvPr>
          <p:cNvSpPr/>
          <p:nvPr/>
        </p:nvSpPr>
        <p:spPr>
          <a:xfrm>
            <a:off x="7713453" y="5399803"/>
            <a:ext cx="439947" cy="4201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en-US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pic>
        <p:nvPicPr>
          <p:cNvPr id="12" name="Immagine 11" descr="Immagine che contiene terreno, aria aperta, ghiaia, natura&#10;&#10;Descrizione generata automaticamente">
            <a:extLst>
              <a:ext uri="{FF2B5EF4-FFF2-40B4-BE49-F238E27FC236}">
                <a16:creationId xmlns:a16="http://schemas.microsoft.com/office/drawing/2014/main" id="{EEB21680-FD20-74CA-7D14-47E96CFD9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902" y="693935"/>
            <a:ext cx="2283775" cy="2295944"/>
          </a:xfrm>
          <a:prstGeom prst="rect">
            <a:avLst/>
          </a:prstGeom>
        </p:spPr>
      </p:pic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77D46FDA-6C4C-9C3B-DA27-6B25CCA26DB4}"/>
              </a:ext>
            </a:extLst>
          </p:cNvPr>
          <p:cNvCxnSpPr>
            <a:stCxn id="10" idx="5"/>
          </p:cNvCxnSpPr>
          <p:nvPr/>
        </p:nvCxnSpPr>
        <p:spPr>
          <a:xfrm rot="5400000" flipH="1" flipV="1">
            <a:off x="7984867" y="3093983"/>
            <a:ext cx="2768546" cy="2560338"/>
          </a:xfrm>
          <a:prstGeom prst="bentConnector3">
            <a:avLst>
              <a:gd name="adj1" fmla="val -10480"/>
            </a:avLst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96B9375-368C-285C-A18A-28315FB366CC}"/>
              </a:ext>
            </a:extLst>
          </p:cNvPr>
          <p:cNvSpPr txBox="1"/>
          <p:nvPr/>
        </p:nvSpPr>
        <p:spPr>
          <a:xfrm>
            <a:off x="152399" y="1542789"/>
            <a:ext cx="2064470" cy="43088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sz="2400" b="1" dirty="0">
                <a:solidFill>
                  <a:srgbClr val="EAB200"/>
                </a:solidFill>
              </a:rPr>
              <a:t>Cobblestone</a:t>
            </a:r>
          </a:p>
        </p:txBody>
      </p:sp>
      <p:cxnSp>
        <p:nvCxnSpPr>
          <p:cNvPr id="5" name="Connettore a gomito 4">
            <a:extLst>
              <a:ext uri="{FF2B5EF4-FFF2-40B4-BE49-F238E27FC236}">
                <a16:creationId xmlns:a16="http://schemas.microsoft.com/office/drawing/2014/main" id="{31F9AD9F-FABC-22B8-DBEB-5AC79871CFA8}"/>
              </a:ext>
            </a:extLst>
          </p:cNvPr>
          <p:cNvCxnSpPr>
            <a:cxnSpLocks/>
            <a:endCxn id="2" idx="2"/>
          </p:cNvCxnSpPr>
          <p:nvPr/>
        </p:nvCxnSpPr>
        <p:spPr>
          <a:xfrm rot="16200000" flipV="1">
            <a:off x="830009" y="2328301"/>
            <a:ext cx="2551190" cy="1841939"/>
          </a:xfrm>
          <a:prstGeom prst="bentConnector3">
            <a:avLst>
              <a:gd name="adj1" fmla="val 23395"/>
            </a:avLst>
          </a:prstGeom>
          <a:ln w="28575">
            <a:solidFill>
              <a:srgbClr val="EAB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DCBD198-CF23-6E35-F0B6-B7CDBE70E700}"/>
              </a:ext>
            </a:extLst>
          </p:cNvPr>
          <p:cNvSpPr txBox="1"/>
          <p:nvPr/>
        </p:nvSpPr>
        <p:spPr>
          <a:xfrm>
            <a:off x="2461067" y="1541627"/>
            <a:ext cx="2064470" cy="43088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Asphalt</a:t>
            </a:r>
          </a:p>
        </p:txBody>
      </p: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0A51DB3C-85F2-E671-57EE-3D36190A2126}"/>
              </a:ext>
            </a:extLst>
          </p:cNvPr>
          <p:cNvCxnSpPr>
            <a:cxnSpLocks/>
          </p:cNvCxnSpPr>
          <p:nvPr/>
        </p:nvCxnSpPr>
        <p:spPr>
          <a:xfrm rot="16200000" flipV="1">
            <a:off x="2917512" y="2544390"/>
            <a:ext cx="2260121" cy="1116370"/>
          </a:xfrm>
          <a:prstGeom prst="bentConnector3">
            <a:avLst>
              <a:gd name="adj1" fmla="val 70020"/>
            </a:avLst>
          </a:prstGeom>
          <a:ln w="28575">
            <a:solidFill>
              <a:schemeClr val="accent3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BA45E74-5142-C576-14F1-0A5076C8296A}"/>
              </a:ext>
            </a:extLst>
          </p:cNvPr>
          <p:cNvSpPr txBox="1"/>
          <p:nvPr/>
        </p:nvSpPr>
        <p:spPr>
          <a:xfrm>
            <a:off x="7870551" y="1542789"/>
            <a:ext cx="1357130" cy="43088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Gravel</a:t>
            </a:r>
          </a:p>
        </p:txBody>
      </p:sp>
      <p:cxnSp>
        <p:nvCxnSpPr>
          <p:cNvPr id="25" name="Connettore a gomito 24">
            <a:extLst>
              <a:ext uri="{FF2B5EF4-FFF2-40B4-BE49-F238E27FC236}">
                <a16:creationId xmlns:a16="http://schemas.microsoft.com/office/drawing/2014/main" id="{7C31BD74-F6E4-7E47-1777-0630D0953D05}"/>
              </a:ext>
            </a:extLst>
          </p:cNvPr>
          <p:cNvCxnSpPr>
            <a:cxnSpLocks/>
            <a:endCxn id="24" idx="2"/>
          </p:cNvCxnSpPr>
          <p:nvPr/>
        </p:nvCxnSpPr>
        <p:spPr>
          <a:xfrm rot="16200000" flipV="1">
            <a:off x="7707245" y="2815547"/>
            <a:ext cx="2164692" cy="48095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63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02AD4-B3B7-082A-3AD3-933EFD911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114E94B-C2F6-FB92-DA3E-5FEB2C47C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18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8B317B6A-D464-CCCB-3324-B73E3DE42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Outline</a:t>
            </a:r>
          </a:p>
        </p:txBody>
      </p:sp>
      <p:sp>
        <p:nvSpPr>
          <p:cNvPr id="24" name="Segnaposto contenuto 15">
            <a:extLst>
              <a:ext uri="{FF2B5EF4-FFF2-40B4-BE49-F238E27FC236}">
                <a16:creationId xmlns:a16="http://schemas.microsoft.com/office/drawing/2014/main" id="{0C3BE441-8342-562B-47DC-56AC33B5E40B}"/>
              </a:ext>
            </a:extLst>
          </p:cNvPr>
          <p:cNvSpPr txBox="1">
            <a:spLocks/>
          </p:cNvSpPr>
          <p:nvPr/>
        </p:nvSpPr>
        <p:spPr>
          <a:xfrm>
            <a:off x="152402" y="840484"/>
            <a:ext cx="11793091" cy="46320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/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chemeClr val="bg1">
                    <a:lumMod val="65000"/>
                  </a:schemeClr>
                </a:solidFill>
              </a:rPr>
              <a:t>Data acquisition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chemeClr val="bg1">
                    <a:lumMod val="65000"/>
                  </a:schemeClr>
                </a:solidFill>
              </a:rPr>
              <a:t>Preprocessing &amp; Feature Extraction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chemeClr val="bg1">
                    <a:lumMod val="65000"/>
                  </a:schemeClr>
                </a:solidFill>
              </a:rPr>
              <a:t>Classification Algorithm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/>
              <a:t>Conclusion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/>
          </a:p>
        </p:txBody>
      </p:sp>
    </p:spTree>
    <p:extLst>
      <p:ext uri="{BB962C8B-B14F-4D97-AF65-F5344CB8AC3E}">
        <p14:creationId xmlns:p14="http://schemas.microsoft.com/office/powerpoint/2010/main" val="36590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C135A-234D-1DB1-9DB5-A9D1586A0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7683BD-0D86-7AFB-4CFF-35FA7F0FE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583A8464-2186-FD10-C454-675BEEB09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Outline</a:t>
            </a:r>
          </a:p>
        </p:txBody>
      </p:sp>
      <p:sp>
        <p:nvSpPr>
          <p:cNvPr id="24" name="Segnaposto contenuto 15">
            <a:extLst>
              <a:ext uri="{FF2B5EF4-FFF2-40B4-BE49-F238E27FC236}">
                <a16:creationId xmlns:a16="http://schemas.microsoft.com/office/drawing/2014/main" id="{DD8D2CB2-B785-FE10-8598-C06F2ED8AEF2}"/>
              </a:ext>
            </a:extLst>
          </p:cNvPr>
          <p:cNvSpPr txBox="1">
            <a:spLocks/>
          </p:cNvSpPr>
          <p:nvPr/>
        </p:nvSpPr>
        <p:spPr>
          <a:xfrm>
            <a:off x="152402" y="840484"/>
            <a:ext cx="11793091" cy="46320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/>
              <a:t>Introduction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/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/>
              <a:t>Data acquisition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/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/>
              <a:t>Preprocessing &amp; Feature Extraction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/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/>
              <a:t>Classification Algorithm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/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/>
              <a:t>Conclusion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982F1E6-1B5A-C7CD-6F83-8478AFF9A5CE}"/>
              </a:ext>
            </a:extLst>
          </p:cNvPr>
          <p:cNvSpPr txBox="1"/>
          <p:nvPr/>
        </p:nvSpPr>
        <p:spPr>
          <a:xfrm>
            <a:off x="5624423" y="2971800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388381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23CF6-FDB3-4F1C-56EB-28B39EB5A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3BC64DC-A328-E7CF-FF0D-D701F46C6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19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4297CED4-5981-DE5D-844C-F2E79902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Conclusion – Accuracy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BD65EDB4-5B0F-8059-8B84-34EAEEE3813E}"/>
              </a:ext>
            </a:extLst>
          </p:cNvPr>
          <p:cNvSpPr txBox="1">
            <a:spLocks/>
          </p:cNvSpPr>
          <p:nvPr/>
        </p:nvSpPr>
        <p:spPr>
          <a:xfrm>
            <a:off x="152401" y="782581"/>
            <a:ext cx="11793092" cy="769441"/>
          </a:xfrm>
          <a:prstGeom prst="rect">
            <a:avLst/>
          </a:prstGeom>
        </p:spPr>
        <p:txBody>
          <a:bodyPr wrap="square" numCol="1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kern="0" dirty="0"/>
              <a:t>By analyzing the performance of the algorithm in the two test cases, it can be confirmed that </a:t>
            </a:r>
            <a:r>
              <a:rPr lang="en-US" sz="2200" b="1" kern="0" dirty="0">
                <a:solidFill>
                  <a:srgbClr val="002060"/>
                </a:solidFill>
                <a:latin typeface="+mn-lt"/>
              </a:rPr>
              <a:t>adequate accuracy is achieved.</a:t>
            </a: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04992EF1-80A3-6DD3-AC87-C741C803B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14" y="1584149"/>
            <a:ext cx="4333082" cy="324981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E0C7F09-31DE-E328-21F7-2492A56691BA}"/>
              </a:ext>
            </a:extLst>
          </p:cNvPr>
          <p:cNvSpPr txBox="1"/>
          <p:nvPr/>
        </p:nvSpPr>
        <p:spPr>
          <a:xfrm>
            <a:off x="6548688" y="5470974"/>
            <a:ext cx="1785667" cy="59392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 fontScale="92500" lnSpcReduction="10000"/>
          </a:bodyPr>
          <a:lstStyle/>
          <a:p>
            <a:pPr algn="ctr"/>
            <a:r>
              <a:rPr lang="en-US" sz="2300" b="1" kern="0" dirty="0">
                <a:solidFill>
                  <a:srgbClr val="002060"/>
                </a:solidFill>
                <a:cs typeface="Rubik" pitchFamily="2" charset="-79"/>
              </a:rPr>
              <a:t>97%</a:t>
            </a:r>
          </a:p>
          <a:p>
            <a:pPr algn="ctr"/>
            <a:r>
              <a:rPr lang="en-US" sz="1500" dirty="0"/>
              <a:t>Accuracy</a:t>
            </a:r>
            <a:endParaRPr lang="en-US" sz="1800" b="0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9044777-3992-2EA3-877A-D90412D4E5D6}"/>
              </a:ext>
            </a:extLst>
          </p:cNvPr>
          <p:cNvSpPr txBox="1"/>
          <p:nvPr/>
        </p:nvSpPr>
        <p:spPr>
          <a:xfrm>
            <a:off x="8437300" y="5500245"/>
            <a:ext cx="1785667" cy="56465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 fontScale="85000" lnSpcReduction="20000"/>
          </a:bodyPr>
          <a:lstStyle/>
          <a:p>
            <a:pPr algn="ctr"/>
            <a:r>
              <a:rPr lang="en-US" sz="1600" dirty="0"/>
              <a:t>Duration of</a:t>
            </a:r>
            <a:endParaRPr lang="en-US" sz="1600" b="0" dirty="0"/>
          </a:p>
          <a:p>
            <a:pPr algn="ctr"/>
            <a:r>
              <a:rPr lang="en-US" sz="2600" b="1" kern="0" dirty="0">
                <a:solidFill>
                  <a:srgbClr val="002060"/>
                </a:solidFill>
                <a:cs typeface="Rubik" pitchFamily="2" charset="-79"/>
              </a:rPr>
              <a:t>14min 53s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9B7217E-A7A2-2096-5DB1-6FE7D5E6FA91}"/>
              </a:ext>
            </a:extLst>
          </p:cNvPr>
          <p:cNvSpPr txBox="1"/>
          <p:nvPr/>
        </p:nvSpPr>
        <p:spPr>
          <a:xfrm>
            <a:off x="10160751" y="5500246"/>
            <a:ext cx="1785667" cy="56465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 fontScale="70000" lnSpcReduction="20000"/>
          </a:bodyPr>
          <a:lstStyle/>
          <a:p>
            <a:pPr algn="ctr"/>
            <a:r>
              <a:rPr lang="en-US" sz="3000" b="1" kern="0" dirty="0">
                <a:solidFill>
                  <a:srgbClr val="002060"/>
                </a:solidFill>
                <a:cs typeface="Rubik" pitchFamily="2" charset="-79"/>
              </a:rPr>
              <a:t>600</a:t>
            </a:r>
          </a:p>
          <a:p>
            <a:pPr algn="ctr"/>
            <a:r>
              <a:rPr lang="en-US" sz="2000" b="0" dirty="0"/>
              <a:t>Samples classified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99DA7B5F-21A2-A937-A8EA-4CB04388D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736" y="4903695"/>
            <a:ext cx="593926" cy="593926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AC474BBD-5BC6-C404-FC1D-F96AD4C81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410" y="4870799"/>
            <a:ext cx="629447" cy="629447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094FFB7F-23A1-708B-A8EF-3E4742286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8860" y="4847786"/>
            <a:ext cx="629448" cy="629448"/>
          </a:xfrm>
          <a:prstGeom prst="rect">
            <a:avLst/>
          </a:prstGeom>
        </p:spPr>
      </p:pic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E924BDEB-8AB4-F57F-79CE-3208DB4D131E}"/>
              </a:ext>
            </a:extLst>
          </p:cNvPr>
          <p:cNvCxnSpPr>
            <a:cxnSpLocks/>
          </p:cNvCxnSpPr>
          <p:nvPr/>
        </p:nvCxnSpPr>
        <p:spPr>
          <a:xfrm>
            <a:off x="6100857" y="1552022"/>
            <a:ext cx="47053" cy="4537429"/>
          </a:xfrm>
          <a:prstGeom prst="line">
            <a:avLst/>
          </a:prstGeom>
          <a:ln w="28575">
            <a:solidFill>
              <a:schemeClr val="accent3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A6D536E-8A42-5E55-5027-68AE0CA99467}"/>
              </a:ext>
            </a:extLst>
          </p:cNvPr>
          <p:cNvSpPr txBox="1"/>
          <p:nvPr/>
        </p:nvSpPr>
        <p:spPr>
          <a:xfrm>
            <a:off x="289233" y="5466263"/>
            <a:ext cx="1785667" cy="59392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 fontScale="92500" lnSpcReduction="10000"/>
          </a:bodyPr>
          <a:lstStyle/>
          <a:p>
            <a:pPr algn="ctr"/>
            <a:r>
              <a:rPr lang="en-US" sz="2300" b="1" kern="0" dirty="0">
                <a:solidFill>
                  <a:srgbClr val="002060"/>
                </a:solidFill>
                <a:cs typeface="Rubik" pitchFamily="2" charset="-79"/>
              </a:rPr>
              <a:t>96%</a:t>
            </a:r>
          </a:p>
          <a:p>
            <a:pPr algn="ctr"/>
            <a:r>
              <a:rPr lang="en-US" sz="1500" dirty="0"/>
              <a:t>Accuracy</a:t>
            </a:r>
            <a:endParaRPr lang="en-US" sz="1800" b="0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177F327-D648-ABF0-514E-64CE69ACCBDF}"/>
              </a:ext>
            </a:extLst>
          </p:cNvPr>
          <p:cNvSpPr txBox="1"/>
          <p:nvPr/>
        </p:nvSpPr>
        <p:spPr>
          <a:xfrm>
            <a:off x="2177845" y="5495534"/>
            <a:ext cx="1785667" cy="56465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 fontScale="85000" lnSpcReduction="20000"/>
          </a:bodyPr>
          <a:lstStyle/>
          <a:p>
            <a:pPr algn="ctr"/>
            <a:r>
              <a:rPr lang="en-US" sz="1600" dirty="0"/>
              <a:t>Duration of</a:t>
            </a:r>
            <a:endParaRPr lang="en-US" sz="1600" b="0" dirty="0"/>
          </a:p>
          <a:p>
            <a:pPr algn="ctr"/>
            <a:r>
              <a:rPr lang="en-US" sz="2600" b="1" kern="0" dirty="0">
                <a:solidFill>
                  <a:srgbClr val="002060"/>
                </a:solidFill>
                <a:cs typeface="Rubik" pitchFamily="2" charset="-79"/>
              </a:rPr>
              <a:t>13min 54s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A2DFC0E8-29F6-F484-1FB8-14195AB09AF3}"/>
              </a:ext>
            </a:extLst>
          </p:cNvPr>
          <p:cNvSpPr txBox="1"/>
          <p:nvPr/>
        </p:nvSpPr>
        <p:spPr>
          <a:xfrm>
            <a:off x="3901296" y="5495535"/>
            <a:ext cx="1785667" cy="56465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 fontScale="70000" lnSpcReduction="20000"/>
          </a:bodyPr>
          <a:lstStyle/>
          <a:p>
            <a:pPr algn="ctr"/>
            <a:r>
              <a:rPr lang="en-US" sz="3000" b="1" kern="0" dirty="0">
                <a:solidFill>
                  <a:srgbClr val="002060"/>
                </a:solidFill>
                <a:cs typeface="Rubik" pitchFamily="2" charset="-79"/>
              </a:rPr>
              <a:t>599</a:t>
            </a:r>
          </a:p>
          <a:p>
            <a:pPr algn="ctr"/>
            <a:r>
              <a:rPr lang="en-US" sz="2000" b="0" dirty="0"/>
              <a:t>Samples classified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CFEDAD8C-F2D1-4C6A-4105-06072262C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81" y="4898984"/>
            <a:ext cx="593926" cy="593926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FEBB6A6C-11C0-F735-728E-BEA8EB2F6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955" y="4866088"/>
            <a:ext cx="629447" cy="629447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67FC9996-7202-C9C4-F08C-104114F7D2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9405" y="4843075"/>
            <a:ext cx="629448" cy="629448"/>
          </a:xfrm>
          <a:prstGeom prst="rect">
            <a:avLst/>
          </a:prstGeom>
        </p:spPr>
      </p:pic>
      <p:pic>
        <p:nvPicPr>
          <p:cNvPr id="42" name="Immagine 41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1BCC8DFD-D1F2-9ED6-C4AC-316F73750B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8201" y="1538649"/>
            <a:ext cx="4454417" cy="334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1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5" grpId="0"/>
      <p:bldP spid="36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167BB-BF79-8358-ECBB-E66514199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magine 26" descr="Immagine che contiene testo, schermata, linea, Blu elettrico&#10;&#10;Descrizione generata automaticamente">
            <a:extLst>
              <a:ext uri="{FF2B5EF4-FFF2-40B4-BE49-F238E27FC236}">
                <a16:creationId xmlns:a16="http://schemas.microsoft.com/office/drawing/2014/main" id="{31044AE1-6FE1-F8CF-265C-397113AAE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67" y="911442"/>
            <a:ext cx="11127600" cy="276323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1A853FA-D041-443D-1899-5A8C7115D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20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A6F179AD-C898-0926-7EC0-064672284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Conclusion – Output stability (Test 1)</a:t>
            </a:r>
          </a:p>
        </p:txBody>
      </p:sp>
      <p:pic>
        <p:nvPicPr>
          <p:cNvPr id="21" name="Immagine 20" descr="Immagine che contiene schermata, testo, linea, Rettangolo&#10;&#10;Descrizione generata automaticamente">
            <a:extLst>
              <a:ext uri="{FF2B5EF4-FFF2-40B4-BE49-F238E27FC236}">
                <a16:creationId xmlns:a16="http://schemas.microsoft.com/office/drawing/2014/main" id="{FCA2ADC1-136B-3F0E-241D-48D474824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754" y="3338489"/>
            <a:ext cx="11126771" cy="2781693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A287521-0F28-71C8-E4A3-B517DCB4607D}"/>
              </a:ext>
            </a:extLst>
          </p:cNvPr>
          <p:cNvSpPr txBox="1"/>
          <p:nvPr/>
        </p:nvSpPr>
        <p:spPr>
          <a:xfrm>
            <a:off x="152402" y="756282"/>
            <a:ext cx="1035376" cy="2654253"/>
          </a:xfrm>
          <a:prstGeom prst="rect">
            <a:avLst/>
          </a:prstGeom>
        </p:spPr>
        <p:txBody>
          <a:bodyPr vert="vert270" wrap="square" lIns="91440" tIns="45720" rIns="91440" bIns="45720" rtlCol="0" anchor="b" anchorCtr="0">
            <a:normAutofit/>
          </a:bodyPr>
          <a:lstStyle/>
          <a:p>
            <a:pPr algn="ctr"/>
            <a:r>
              <a:rPr lang="en-US" sz="2200" b="1" kern="0" dirty="0">
                <a:solidFill>
                  <a:srgbClr val="002060"/>
                </a:solidFill>
                <a:cs typeface="Rubik" pitchFamily="2" charset="-79"/>
              </a:rPr>
              <a:t>Result without post-processing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6DCC5AE-D111-BD7D-564D-AF3614BEEF9F}"/>
              </a:ext>
            </a:extLst>
          </p:cNvPr>
          <p:cNvSpPr txBox="1"/>
          <p:nvPr/>
        </p:nvSpPr>
        <p:spPr>
          <a:xfrm>
            <a:off x="130405" y="3428999"/>
            <a:ext cx="1035376" cy="2672719"/>
          </a:xfrm>
          <a:prstGeom prst="rect">
            <a:avLst/>
          </a:prstGeom>
        </p:spPr>
        <p:txBody>
          <a:bodyPr vert="vert270" wrap="square" lIns="91440" tIns="45720" rIns="91440" bIns="45720" rtlCol="0" anchor="b" anchorCtr="0">
            <a:normAutofit/>
          </a:bodyPr>
          <a:lstStyle/>
          <a:p>
            <a:pPr algn="ctr"/>
            <a:r>
              <a:rPr lang="en-US" sz="2200" b="1" kern="0" dirty="0">
                <a:solidFill>
                  <a:srgbClr val="002060"/>
                </a:solidFill>
                <a:cs typeface="Rubik" pitchFamily="2" charset="-79"/>
              </a:rPr>
              <a:t>Result with	 post-processing</a:t>
            </a:r>
          </a:p>
        </p:txBody>
      </p:sp>
      <p:pic>
        <p:nvPicPr>
          <p:cNvPr id="23" name="Immagine 22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6D53C841-A006-565F-A057-F81D5C7713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90"/>
          <a:stretch/>
        </p:blipFill>
        <p:spPr>
          <a:xfrm>
            <a:off x="8860630" y="85237"/>
            <a:ext cx="3250089" cy="1405967"/>
          </a:xfrm>
          <a:prstGeom prst="rect">
            <a:avLst/>
          </a:prstGeom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3622ECB1-D204-C60B-4C82-CB9A7709C4B3}"/>
              </a:ext>
            </a:extLst>
          </p:cNvPr>
          <p:cNvCxnSpPr>
            <a:cxnSpLocks/>
          </p:cNvCxnSpPr>
          <p:nvPr/>
        </p:nvCxnSpPr>
        <p:spPr>
          <a:xfrm>
            <a:off x="-85725" y="3409950"/>
            <a:ext cx="12283059" cy="0"/>
          </a:xfrm>
          <a:prstGeom prst="line">
            <a:avLst/>
          </a:prstGeom>
          <a:ln w="3810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58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439058-6C8C-8AB2-3EA0-F99CA080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826" y="2420762"/>
            <a:ext cx="6784921" cy="1685412"/>
          </a:xfrm>
        </p:spPr>
        <p:txBody>
          <a:bodyPr/>
          <a:lstStyle/>
          <a:p>
            <a:pPr algn="ctr"/>
            <a:r>
              <a:rPr lang="en-US" sz="5400" dirty="0"/>
              <a:t>Thanks for your attention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7D2C1F88-EA51-B3FE-3F0E-49350A6BC1DB}"/>
              </a:ext>
            </a:extLst>
          </p:cNvPr>
          <p:cNvSpPr txBox="1">
            <a:spLocks/>
          </p:cNvSpPr>
          <p:nvPr/>
        </p:nvSpPr>
        <p:spPr>
          <a:xfrm>
            <a:off x="8807937" y="4223380"/>
            <a:ext cx="3256244" cy="21434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100" b="0" dirty="0">
                <a:solidFill>
                  <a:srgbClr val="426EB0"/>
                </a:solidFill>
              </a:rPr>
              <a:t>SPEAKER</a:t>
            </a:r>
          </a:p>
          <a:p>
            <a:r>
              <a:rPr lang="it-IT" sz="2000" b="0" dirty="0"/>
              <a:t>Cristiano Gambirasio</a:t>
            </a:r>
          </a:p>
          <a:p>
            <a:endParaRPr lang="it-IT" sz="2000" b="0" dirty="0"/>
          </a:p>
          <a:p>
            <a:r>
              <a:rPr lang="it-IT" sz="1100" b="0" dirty="0">
                <a:solidFill>
                  <a:srgbClr val="426EB0"/>
                </a:solidFill>
              </a:rPr>
              <a:t>PLACE</a:t>
            </a:r>
          </a:p>
          <a:p>
            <a:r>
              <a:rPr lang="it-IT" sz="2000" b="0" dirty="0"/>
              <a:t>University of Bergamo</a:t>
            </a:r>
          </a:p>
          <a:p>
            <a:endParaRPr lang="it-IT" sz="2000" b="0" dirty="0"/>
          </a:p>
          <a:p>
            <a:endParaRPr lang="it-IT" sz="1100" b="0" dirty="0">
              <a:solidFill>
                <a:srgbClr val="426EB0"/>
              </a:solidFill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FC01D2A-7421-7C66-C14E-051E221A7323}"/>
              </a:ext>
            </a:extLst>
          </p:cNvPr>
          <p:cNvSpPr txBox="1">
            <a:spLocks/>
          </p:cNvSpPr>
          <p:nvPr/>
        </p:nvSpPr>
        <p:spPr>
          <a:xfrm>
            <a:off x="8807937" y="2287639"/>
            <a:ext cx="3256244" cy="108097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pPr algn="just"/>
            <a:r>
              <a:rPr lang="it-IT" sz="1600" dirty="0">
                <a:solidFill>
                  <a:srgbClr val="C96643"/>
                </a:solidFill>
              </a:rPr>
              <a:t>Master Degree in </a:t>
            </a:r>
          </a:p>
          <a:p>
            <a:pPr algn="just"/>
            <a:r>
              <a:rPr lang="it-IT" sz="1600" dirty="0">
                <a:solidFill>
                  <a:srgbClr val="C96643"/>
                </a:solidFill>
              </a:rPr>
              <a:t>COMPUTER ENGINEERING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1040719-BFD7-A866-9538-542139496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168" y="677395"/>
            <a:ext cx="876207" cy="94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7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8BB5A-4A20-1ABE-2A92-866E31283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77E023-5AD3-59C8-937B-B8669D9A3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97280E08-9DC3-5B76-C4DE-29D456276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Outline</a:t>
            </a:r>
          </a:p>
        </p:txBody>
      </p:sp>
      <p:sp>
        <p:nvSpPr>
          <p:cNvPr id="24" name="Segnaposto contenuto 15">
            <a:extLst>
              <a:ext uri="{FF2B5EF4-FFF2-40B4-BE49-F238E27FC236}">
                <a16:creationId xmlns:a16="http://schemas.microsoft.com/office/drawing/2014/main" id="{6D8A4EAF-B260-2D14-CFF4-A9C44B16AE46}"/>
              </a:ext>
            </a:extLst>
          </p:cNvPr>
          <p:cNvSpPr txBox="1">
            <a:spLocks/>
          </p:cNvSpPr>
          <p:nvPr/>
        </p:nvSpPr>
        <p:spPr>
          <a:xfrm>
            <a:off x="152402" y="840484"/>
            <a:ext cx="11793091" cy="46320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/>
              <a:t>Introduction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/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chemeClr val="bg1">
                    <a:lumMod val="65000"/>
                  </a:schemeClr>
                </a:solidFill>
              </a:rPr>
              <a:t>Data acquisition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chemeClr val="bg1">
                    <a:lumMod val="65000"/>
                  </a:schemeClr>
                </a:solidFill>
              </a:rPr>
              <a:t>Preprocessing &amp; Feature Extraction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chemeClr val="bg1">
                    <a:lumMod val="65000"/>
                  </a:schemeClr>
                </a:solidFill>
              </a:rPr>
              <a:t>Classification Algorithm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/>
          </a:p>
        </p:txBody>
      </p:sp>
    </p:spTree>
    <p:extLst>
      <p:ext uri="{BB962C8B-B14F-4D97-AF65-F5344CB8AC3E}">
        <p14:creationId xmlns:p14="http://schemas.microsoft.com/office/powerpoint/2010/main" val="126770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960FC-E4A2-CD70-3302-6B3FD6D30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5C939EF-9355-FA48-88E8-307ED04A3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758ACCE4-C04D-50F7-9902-6C4E2DF36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Introduction – Problem Statement</a:t>
            </a:r>
          </a:p>
        </p:txBody>
      </p:sp>
      <p:sp>
        <p:nvSpPr>
          <p:cNvPr id="24" name="Segnaposto contenuto 15">
            <a:extLst>
              <a:ext uri="{FF2B5EF4-FFF2-40B4-BE49-F238E27FC236}">
                <a16:creationId xmlns:a16="http://schemas.microsoft.com/office/drawing/2014/main" id="{341A5B72-CAFC-3D36-A259-7C252A335D55}"/>
              </a:ext>
            </a:extLst>
          </p:cNvPr>
          <p:cNvSpPr txBox="1">
            <a:spLocks/>
          </p:cNvSpPr>
          <p:nvPr/>
        </p:nvSpPr>
        <p:spPr>
          <a:xfrm>
            <a:off x="152402" y="840484"/>
            <a:ext cx="11793091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kern="0" dirty="0"/>
              <a:t>This project will implement an algorithm of </a:t>
            </a:r>
            <a:r>
              <a:rPr lang="en-US" sz="2200" b="1" kern="0" dirty="0">
                <a:solidFill>
                  <a:srgbClr val="002060"/>
                </a:solidFill>
              </a:rPr>
              <a:t>Terrain Recognition</a:t>
            </a:r>
            <a:r>
              <a:rPr lang="en-US" sz="2200" kern="0" dirty="0"/>
              <a:t> for a </a:t>
            </a:r>
            <a:r>
              <a:rPr lang="en-US" sz="2200" kern="0" dirty="0" err="1"/>
              <a:t>sensorized</a:t>
            </a:r>
            <a:r>
              <a:rPr lang="en-US" sz="2200" kern="0" dirty="0"/>
              <a:t> </a:t>
            </a:r>
            <a:r>
              <a:rPr lang="en-US" sz="2200" b="1" kern="0" dirty="0">
                <a:solidFill>
                  <a:srgbClr val="002060"/>
                </a:solidFill>
              </a:rPr>
              <a:t>e-bike</a:t>
            </a:r>
            <a:r>
              <a:rPr lang="en-US" sz="2200" kern="0" dirty="0"/>
              <a:t>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0A06CB0-B474-7EC9-AC43-94D80257C4A8}"/>
              </a:ext>
            </a:extLst>
          </p:cNvPr>
          <p:cNvSpPr txBox="1"/>
          <p:nvPr/>
        </p:nvSpPr>
        <p:spPr>
          <a:xfrm>
            <a:off x="5624423" y="2971800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endParaRPr lang="en-US" sz="1800" b="0" dirty="0"/>
          </a:p>
        </p:txBody>
      </p:sp>
      <p:pic>
        <p:nvPicPr>
          <p:cNvPr id="5" name="Immagine 4" descr="Immagine che contiene ruota, bici, pneumatico, Ruota di bicicletta&#10;&#10;Descrizione generata automaticamente">
            <a:extLst>
              <a:ext uri="{FF2B5EF4-FFF2-40B4-BE49-F238E27FC236}">
                <a16:creationId xmlns:a16="http://schemas.microsoft.com/office/drawing/2014/main" id="{E9ACC9C3-44B8-C2BF-C34E-C06084C7B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609" y="1687014"/>
            <a:ext cx="5307628" cy="245135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1E14A8-A5EC-A5BB-675C-E182377488F3}"/>
              </a:ext>
            </a:extLst>
          </p:cNvPr>
          <p:cNvSpPr txBox="1"/>
          <p:nvPr/>
        </p:nvSpPr>
        <p:spPr>
          <a:xfrm>
            <a:off x="152401" y="4326903"/>
            <a:ext cx="11793091" cy="169061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 lnSpcReduction="10000"/>
          </a:bodyPr>
          <a:lstStyle/>
          <a:p>
            <a:r>
              <a:rPr lang="en-US" sz="2200" kern="0" dirty="0">
                <a:cs typeface="Rubik" pitchFamily="2" charset="-79"/>
              </a:rPr>
              <a:t>Project Goals:</a:t>
            </a:r>
          </a:p>
          <a:p>
            <a:endParaRPr lang="en-US" sz="2200" kern="0" dirty="0">
              <a:cs typeface="Rubik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0" dirty="0">
                <a:cs typeface="Rubik" pitchFamily="2" charset="-79"/>
              </a:rPr>
              <a:t>Predict the underneath terrain </a:t>
            </a:r>
            <a:r>
              <a:rPr lang="en-US" sz="2200" b="1" kern="0" dirty="0">
                <a:solidFill>
                  <a:srgbClr val="002060"/>
                </a:solidFill>
                <a:cs typeface="Rubik" pitchFamily="2" charset="-79"/>
              </a:rPr>
              <a:t>accurately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kern="0" dirty="0">
              <a:cs typeface="Rubik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0" dirty="0">
                <a:cs typeface="Rubik" pitchFamily="2" charset="-79"/>
              </a:rPr>
              <a:t>Display as output a </a:t>
            </a:r>
            <a:r>
              <a:rPr lang="en-US" sz="2200" b="1" kern="0" dirty="0">
                <a:solidFill>
                  <a:srgbClr val="002060"/>
                </a:solidFill>
                <a:cs typeface="Rubik" pitchFamily="2" charset="-79"/>
              </a:rPr>
              <a:t>stable</a:t>
            </a:r>
            <a:r>
              <a:rPr lang="en-US" sz="2200" kern="0" dirty="0">
                <a:cs typeface="Rubik" pitchFamily="2" charset="-79"/>
              </a:rPr>
              <a:t> prediction</a:t>
            </a:r>
          </a:p>
        </p:txBody>
      </p:sp>
    </p:spTree>
    <p:extLst>
      <p:ext uri="{BB962C8B-B14F-4D97-AF65-F5344CB8AC3E}">
        <p14:creationId xmlns:p14="http://schemas.microsoft.com/office/powerpoint/2010/main" val="331324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95F47-1D47-FC5D-81E0-7FF35FB88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3C25E94-5B18-45EB-BA6D-6467CA9A3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4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EDADD41E-38E9-4BC4-04E8-EA745CC2B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Introduction – MOST</a:t>
            </a:r>
          </a:p>
        </p:txBody>
      </p:sp>
      <p:pic>
        <p:nvPicPr>
          <p:cNvPr id="12" name="Immagine 11" descr="Immagine che contiene testo, cerchio, schermata, Carattere&#10;&#10;Descrizione generata automaticamente">
            <a:extLst>
              <a:ext uri="{FF2B5EF4-FFF2-40B4-BE49-F238E27FC236}">
                <a16:creationId xmlns:a16="http://schemas.microsoft.com/office/drawing/2014/main" id="{BB96F99F-E3D9-227F-BAA8-1A31D7B21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71" y="814897"/>
            <a:ext cx="4560118" cy="4591033"/>
          </a:xfrm>
          <a:prstGeom prst="rect">
            <a:avLst/>
          </a:prstGeom>
        </p:spPr>
      </p:pic>
      <p:pic>
        <p:nvPicPr>
          <p:cNvPr id="20" name="Immagine 19" descr="Immagine che contiene testo, Carattere, simbolo, bianco&#10;&#10;Descrizione generata automaticamente">
            <a:extLst>
              <a:ext uri="{FF2B5EF4-FFF2-40B4-BE49-F238E27FC236}">
                <a16:creationId xmlns:a16="http://schemas.microsoft.com/office/drawing/2014/main" id="{B9C54AA2-081E-F2EF-BF32-1BC25A680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690" y="4795828"/>
            <a:ext cx="3088766" cy="1220204"/>
          </a:xfrm>
          <a:prstGeom prst="rect">
            <a:avLst/>
          </a:prstGeom>
        </p:spPr>
      </p:pic>
      <p:sp>
        <p:nvSpPr>
          <p:cNvPr id="24" name="Segnaposto contenuto 15">
            <a:extLst>
              <a:ext uri="{FF2B5EF4-FFF2-40B4-BE49-F238E27FC236}">
                <a16:creationId xmlns:a16="http://schemas.microsoft.com/office/drawing/2014/main" id="{7305D582-B681-98AD-8C8C-8BA614D62C06}"/>
              </a:ext>
            </a:extLst>
          </p:cNvPr>
          <p:cNvSpPr txBox="1">
            <a:spLocks/>
          </p:cNvSpPr>
          <p:nvPr/>
        </p:nvSpPr>
        <p:spPr>
          <a:xfrm>
            <a:off x="4871520" y="990463"/>
            <a:ext cx="6986341" cy="17030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200" kern="0" dirty="0"/>
              <a:t>MOST </a:t>
            </a:r>
            <a:r>
              <a:rPr lang="en-US" sz="2200" kern="0" dirty="0"/>
              <a:t>is</a:t>
            </a:r>
            <a:r>
              <a:rPr lang="it-IT" sz="2200" kern="0" dirty="0"/>
              <a:t> a </a:t>
            </a:r>
            <a:r>
              <a:rPr lang="it-IT" sz="2200" b="1" kern="0" dirty="0">
                <a:solidFill>
                  <a:srgbClr val="002060"/>
                </a:solidFill>
              </a:rPr>
              <a:t>National Center of </a:t>
            </a:r>
            <a:r>
              <a:rPr lang="it-IT" sz="2200" b="1" kern="0" dirty="0" err="1">
                <a:solidFill>
                  <a:srgbClr val="002060"/>
                </a:solidFill>
              </a:rPr>
              <a:t>Research</a:t>
            </a:r>
            <a:r>
              <a:rPr lang="it-IT" sz="2200" b="1" kern="0" dirty="0">
                <a:solidFill>
                  <a:srgbClr val="002060"/>
                </a:solidFill>
              </a:rPr>
              <a:t> and Development </a:t>
            </a:r>
            <a:r>
              <a:rPr lang="it-IT" sz="2200" kern="0" dirty="0" err="1"/>
              <a:t>provided</a:t>
            </a:r>
            <a:r>
              <a:rPr lang="it-IT" sz="2200" kern="0" dirty="0"/>
              <a:t> by the PNRR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200" kern="0" dirty="0"/>
              <a:t>The Center </a:t>
            </a:r>
            <a:r>
              <a:rPr lang="it-IT" sz="2200" kern="0" dirty="0" err="1"/>
              <a:t>is</a:t>
            </a:r>
            <a:r>
              <a:rPr lang="it-IT" sz="2200" kern="0" dirty="0"/>
              <a:t> </a:t>
            </a:r>
            <a:r>
              <a:rPr lang="it-IT" sz="2200" kern="0" dirty="0" err="1"/>
              <a:t>dedicated</a:t>
            </a:r>
            <a:r>
              <a:rPr lang="it-IT" sz="2200" kern="0" dirty="0"/>
              <a:t> to </a:t>
            </a:r>
            <a:r>
              <a:rPr lang="it-IT" sz="2200" b="1" kern="0" dirty="0" err="1">
                <a:solidFill>
                  <a:srgbClr val="002060"/>
                </a:solidFill>
              </a:rPr>
              <a:t>sustainable</a:t>
            </a:r>
            <a:r>
              <a:rPr lang="it-IT" sz="2200" b="1" kern="0" dirty="0">
                <a:solidFill>
                  <a:srgbClr val="002060"/>
                </a:solidFill>
              </a:rPr>
              <a:t> </a:t>
            </a:r>
            <a:r>
              <a:rPr lang="it-IT" sz="2200" b="1" kern="0" dirty="0" err="1">
                <a:solidFill>
                  <a:srgbClr val="002060"/>
                </a:solidFill>
              </a:rPr>
              <a:t>mobility</a:t>
            </a:r>
            <a:r>
              <a:rPr lang="it-IT" sz="2200" b="1" kern="0" dirty="0">
                <a:solidFill>
                  <a:srgbClr val="002060"/>
                </a:solidFill>
              </a:rPr>
              <a:t>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200" kern="0" dirty="0"/>
              <a:t> It follows the </a:t>
            </a:r>
            <a:r>
              <a:rPr lang="it-IT" sz="2200" b="1" kern="0" dirty="0">
                <a:solidFill>
                  <a:srgbClr val="002060"/>
                </a:solidFill>
              </a:rPr>
              <a:t>‘</a:t>
            </a:r>
            <a:r>
              <a:rPr lang="it-IT" sz="2200" b="1" kern="0" dirty="0" err="1">
                <a:solidFill>
                  <a:srgbClr val="002060"/>
                </a:solidFill>
              </a:rPr>
              <a:t>Hub&amp;Spoke</a:t>
            </a:r>
            <a:r>
              <a:rPr lang="it-IT" sz="2200" b="1" kern="0" dirty="0">
                <a:solidFill>
                  <a:srgbClr val="002060"/>
                </a:solidFill>
              </a:rPr>
              <a:t>’ </a:t>
            </a:r>
            <a:r>
              <a:rPr lang="it-IT" sz="2200" kern="0" dirty="0"/>
              <a:t>model.</a:t>
            </a:r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7F9DB672-515B-1DBC-8F7A-82175F7E1967}"/>
              </a:ext>
            </a:extLst>
          </p:cNvPr>
          <p:cNvCxnSpPr>
            <a:cxnSpLocks/>
          </p:cNvCxnSpPr>
          <p:nvPr/>
        </p:nvCxnSpPr>
        <p:spPr>
          <a:xfrm>
            <a:off x="4554747" y="3717985"/>
            <a:ext cx="1108832" cy="560717"/>
          </a:xfrm>
          <a:prstGeom prst="line">
            <a:avLst/>
          </a:prstGeom>
          <a:ln w="15875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9CE6A27F-0B72-192F-0E27-3DC316167ED3}"/>
              </a:ext>
            </a:extLst>
          </p:cNvPr>
          <p:cNvCxnSpPr>
            <a:cxnSpLocks/>
          </p:cNvCxnSpPr>
          <p:nvPr/>
        </p:nvCxnSpPr>
        <p:spPr>
          <a:xfrm>
            <a:off x="5654953" y="4278702"/>
            <a:ext cx="879690" cy="0"/>
          </a:xfrm>
          <a:prstGeom prst="line">
            <a:avLst/>
          </a:prstGeom>
          <a:ln w="15875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egnaposto contenuto 15">
            <a:extLst>
              <a:ext uri="{FF2B5EF4-FFF2-40B4-BE49-F238E27FC236}">
                <a16:creationId xmlns:a16="http://schemas.microsoft.com/office/drawing/2014/main" id="{E90586FE-9982-09A0-1C28-1DB9D6432E87}"/>
              </a:ext>
            </a:extLst>
          </p:cNvPr>
          <p:cNvSpPr txBox="1">
            <a:spLocks/>
          </p:cNvSpPr>
          <p:nvPr/>
        </p:nvSpPr>
        <p:spPr>
          <a:xfrm>
            <a:off x="6534643" y="3860639"/>
            <a:ext cx="4560118" cy="8361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it-IT" sz="2200" b="1" kern="0" dirty="0">
                <a:solidFill>
                  <a:srgbClr val="002060"/>
                </a:solidFill>
              </a:rPr>
              <a:t>Active </a:t>
            </a:r>
            <a:r>
              <a:rPr lang="it-IT" sz="2200" b="1" kern="0" dirty="0" err="1">
                <a:solidFill>
                  <a:srgbClr val="002060"/>
                </a:solidFill>
              </a:rPr>
              <a:t>Mobility</a:t>
            </a:r>
            <a:r>
              <a:rPr lang="it-IT" sz="2200" b="1" kern="0" dirty="0">
                <a:solidFill>
                  <a:srgbClr val="002060"/>
                </a:solidFill>
              </a:rPr>
              <a:t> and Light </a:t>
            </a:r>
            <a:r>
              <a:rPr lang="it-IT" sz="2200" b="1" kern="0" dirty="0" err="1">
                <a:solidFill>
                  <a:srgbClr val="002060"/>
                </a:solidFill>
              </a:rPr>
              <a:t>Vehicle</a:t>
            </a:r>
            <a:endParaRPr lang="it-IT" sz="2200" kern="0" dirty="0"/>
          </a:p>
          <a:p>
            <a:pPr algn="just">
              <a:lnSpc>
                <a:spcPct val="100000"/>
              </a:lnSpc>
            </a:pPr>
            <a:r>
              <a:rPr lang="it-IT" kern="0" dirty="0" err="1"/>
              <a:t>Spoke</a:t>
            </a:r>
            <a:r>
              <a:rPr lang="it-IT" kern="0" dirty="0"/>
              <a:t> Leader:</a:t>
            </a:r>
          </a:p>
        </p:txBody>
      </p:sp>
    </p:spTree>
    <p:extLst>
      <p:ext uri="{BB962C8B-B14F-4D97-AF65-F5344CB8AC3E}">
        <p14:creationId xmlns:p14="http://schemas.microsoft.com/office/powerpoint/2010/main" val="358800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406A6-8C5B-6362-8C5C-4D7588704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schizzo, diagramma, disegno, Disegno tecnico&#10;&#10;Descrizione generata automaticamente">
            <a:extLst>
              <a:ext uri="{FF2B5EF4-FFF2-40B4-BE49-F238E27FC236}">
                <a16:creationId xmlns:a16="http://schemas.microsoft.com/office/drawing/2014/main" id="{2AB78730-1D8E-FDF6-B457-0064C3459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48" y="3117656"/>
            <a:ext cx="4121238" cy="2946686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ED8D40B-A9BE-DD3F-9DFE-9C1B7C6C0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5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DBE396-356C-A43E-E09E-E9C068FBD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Introduction – Approach</a:t>
            </a:r>
          </a:p>
        </p:txBody>
      </p:sp>
      <p:sp>
        <p:nvSpPr>
          <p:cNvPr id="8" name="Segnaposto contenuto 15">
            <a:extLst>
              <a:ext uri="{FF2B5EF4-FFF2-40B4-BE49-F238E27FC236}">
                <a16:creationId xmlns:a16="http://schemas.microsoft.com/office/drawing/2014/main" id="{A614DC57-9ACD-0C57-8A4C-FACA840D7BB4}"/>
              </a:ext>
            </a:extLst>
          </p:cNvPr>
          <p:cNvSpPr txBox="1">
            <a:spLocks/>
          </p:cNvSpPr>
          <p:nvPr/>
        </p:nvSpPr>
        <p:spPr>
          <a:xfrm>
            <a:off x="152401" y="963196"/>
            <a:ext cx="720018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kern="0" dirty="0"/>
              <a:t>This task can be solved with a </a:t>
            </a:r>
            <a:r>
              <a:rPr lang="en-US" sz="2200" b="1" kern="0" dirty="0">
                <a:solidFill>
                  <a:srgbClr val="002060"/>
                </a:solidFill>
              </a:rPr>
              <a:t>data-driven</a:t>
            </a:r>
            <a:r>
              <a:rPr lang="en-US" sz="2200" kern="0" dirty="0"/>
              <a:t> approach.</a:t>
            </a:r>
            <a:endParaRPr lang="it-IT" sz="2200" kern="0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6B78C117-B7A3-7078-112A-F168134EF379}"/>
              </a:ext>
            </a:extLst>
          </p:cNvPr>
          <p:cNvGrpSpPr/>
          <p:nvPr/>
        </p:nvGrpSpPr>
        <p:grpSpPr>
          <a:xfrm>
            <a:off x="1093574" y="1549791"/>
            <a:ext cx="9858576" cy="704503"/>
            <a:chOff x="600821" y="2494640"/>
            <a:chExt cx="9858576" cy="704503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00E41CC7-9F5E-91F5-368D-67252FA3C025}"/>
                </a:ext>
              </a:extLst>
            </p:cNvPr>
            <p:cNvGrpSpPr/>
            <p:nvPr/>
          </p:nvGrpSpPr>
          <p:grpSpPr>
            <a:xfrm>
              <a:off x="600821" y="2494640"/>
              <a:ext cx="9858576" cy="704503"/>
              <a:chOff x="-1763042" y="1716486"/>
              <a:chExt cx="14415633" cy="394876"/>
            </a:xfrm>
          </p:grpSpPr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C5071910-96E5-AB61-D077-A2679E6276F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108102" y="1722869"/>
                <a:ext cx="2776910" cy="37462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2000" kern="0" dirty="0">
                  <a:latin typeface="Rubik" panose="00000500000000000000" pitchFamily="2" charset="-79"/>
                  <a:cs typeface="Rubik" panose="00000500000000000000" pitchFamily="2" charset="-79"/>
                </a:endParaRPr>
              </a:p>
            </p:txBody>
          </p:sp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9E95EC38-555A-2C6F-E56E-E40774DA58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763042" y="1794741"/>
                <a:ext cx="720525" cy="232540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wrap="non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sz="1800" b="0" dirty="0"/>
                  <a:t>Input</a:t>
                </a:r>
              </a:p>
            </p:txBody>
          </p:sp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8EEFB0A-DBD5-789D-2D8F-A9C53D47D2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16785" y="1722869"/>
                <a:ext cx="2776910" cy="361858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wrap="non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sz="1800" b="0" dirty="0"/>
                  <a:t>Sensing</a:t>
                </a:r>
              </a:p>
            </p:txBody>
          </p:sp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C1DFEB2-3451-8FD0-19C7-7F6FE6DA24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55037" y="1749504"/>
                <a:ext cx="2776910" cy="361858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wrap="non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dirty="0"/>
                  <a:t>Preprocessing &amp;</a:t>
                </a:r>
              </a:p>
              <a:p>
                <a:pPr algn="ctr"/>
                <a:r>
                  <a:rPr lang="en-US" sz="1800" b="0" dirty="0"/>
                  <a:t>Feature Extraction</a:t>
                </a:r>
              </a:p>
            </p:txBody>
          </p:sp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ED19D82D-6E2D-9689-D0C2-BF50A5823A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3946" y="1723206"/>
                <a:ext cx="2776910" cy="361858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wrap="non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sz="1800" b="0" dirty="0"/>
                  <a:t>Classification</a:t>
                </a:r>
              </a:p>
            </p:txBody>
          </p: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DF257BCB-E284-E0CD-4B6A-585A9D5A77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45229" y="1785236"/>
                <a:ext cx="1507362" cy="231201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wrap="non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sz="1800" b="0" dirty="0"/>
                  <a:t>Prediction</a:t>
                </a:r>
              </a:p>
            </p:txBody>
          </p:sp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A648E71F-19E9-254C-F2F0-54856A5072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49240" y="1734495"/>
                <a:ext cx="2776910" cy="37462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2000" kern="0" dirty="0">
                  <a:latin typeface="Rubik" panose="00000500000000000000" pitchFamily="2" charset="-79"/>
                  <a:cs typeface="Rubik" panose="00000500000000000000" pitchFamily="2" charset="-79"/>
                </a:endParaRPr>
              </a:p>
            </p:txBody>
          </p:sp>
          <p:sp>
            <p:nvSpPr>
              <p:cNvPr id="25" name="Rettangolo 24">
                <a:extLst>
                  <a:ext uri="{FF2B5EF4-FFF2-40B4-BE49-F238E27FC236}">
                    <a16:creationId xmlns:a16="http://schemas.microsoft.com/office/drawing/2014/main" id="{3DC0DF57-E9E6-AA45-AEFB-7C75EECC6D0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23946" y="1716486"/>
                <a:ext cx="2776910" cy="37462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2000" kern="0" dirty="0">
                  <a:latin typeface="Rubik" panose="00000500000000000000" pitchFamily="2" charset="-79"/>
                  <a:cs typeface="Rubik" panose="00000500000000000000" pitchFamily="2" charset="-79"/>
                </a:endParaRPr>
              </a:p>
            </p:txBody>
          </p:sp>
          <p:sp>
            <p:nvSpPr>
              <p:cNvPr id="27" name="Freccia in giù 26">
                <a:extLst>
                  <a:ext uri="{FF2B5EF4-FFF2-40B4-BE49-F238E27FC236}">
                    <a16:creationId xmlns:a16="http://schemas.microsoft.com/office/drawing/2014/main" id="{B2ECA7E3-A086-42D9-0388-6E00DEB54AC7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-707315" y="1665627"/>
                <a:ext cx="232540" cy="490768"/>
              </a:xfrm>
              <a:prstGeom prst="down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2000" kern="0" dirty="0">
                  <a:latin typeface="Rubik" panose="00000500000000000000" pitchFamily="2" charset="-79"/>
                  <a:cs typeface="Rubik" panose="00000500000000000000" pitchFamily="2" charset="-79"/>
                </a:endParaRPr>
              </a:p>
            </p:txBody>
          </p:sp>
          <p:sp>
            <p:nvSpPr>
              <p:cNvPr id="28" name="Freccia in giù 27">
                <a:extLst>
                  <a:ext uri="{FF2B5EF4-FFF2-40B4-BE49-F238E27FC236}">
                    <a16:creationId xmlns:a16="http://schemas.microsoft.com/office/drawing/2014/main" id="{A8B679CC-A731-297E-415A-13BC8AF3C97B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3068281" y="1656123"/>
                <a:ext cx="232540" cy="490768"/>
              </a:xfrm>
              <a:prstGeom prst="down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2000" kern="0" dirty="0">
                  <a:latin typeface="Rubik" panose="00000500000000000000" pitchFamily="2" charset="-79"/>
                  <a:cs typeface="Rubik" panose="00000500000000000000" pitchFamily="2" charset="-79"/>
                </a:endParaRPr>
              </a:p>
            </p:txBody>
          </p:sp>
          <p:sp>
            <p:nvSpPr>
              <p:cNvPr id="29" name="Freccia in giù 28">
                <a:extLst>
                  <a:ext uri="{FF2B5EF4-FFF2-40B4-BE49-F238E27FC236}">
                    <a16:creationId xmlns:a16="http://schemas.microsoft.com/office/drawing/2014/main" id="{72A9E8BB-B311-5E11-E900-D7D4875886A3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784141" y="1685048"/>
                <a:ext cx="232540" cy="490768"/>
              </a:xfrm>
              <a:prstGeom prst="down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2000" kern="0" dirty="0">
                  <a:latin typeface="Rubik" panose="00000500000000000000" pitchFamily="2" charset="-79"/>
                  <a:cs typeface="Rubik" panose="00000500000000000000" pitchFamily="2" charset="-79"/>
                </a:endParaRPr>
              </a:p>
            </p:txBody>
          </p:sp>
        </p:grpSp>
        <p:sp>
          <p:nvSpPr>
            <p:cNvPr id="46" name="Freccia in giù 45">
              <a:extLst>
                <a:ext uri="{FF2B5EF4-FFF2-40B4-BE49-F238E27FC236}">
                  <a16:creationId xmlns:a16="http://schemas.microsoft.com/office/drawing/2014/main" id="{9B5217AF-DD15-A859-61E6-81966EDFF2CD}"/>
                </a:ext>
              </a:extLst>
            </p:cNvPr>
            <p:cNvSpPr>
              <a:spLocks/>
            </p:cNvSpPr>
            <p:nvPr/>
          </p:nvSpPr>
          <p:spPr>
            <a:xfrm rot="16200000">
              <a:off x="8899379" y="2662103"/>
              <a:ext cx="412486" cy="335627"/>
            </a:xfrm>
            <a:prstGeom prst="downArrow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sz="2000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</p:txBody>
        </p:sp>
      </p:grp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4B86BED3-E317-6CEC-0C50-C62115B05934}"/>
              </a:ext>
            </a:extLst>
          </p:cNvPr>
          <p:cNvSpPr txBox="1">
            <a:spLocks/>
          </p:cNvSpPr>
          <p:nvPr/>
        </p:nvSpPr>
        <p:spPr>
          <a:xfrm>
            <a:off x="152400" y="2580265"/>
            <a:ext cx="4333335" cy="5373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b="1" u="sng" kern="0" dirty="0" err="1"/>
              <a:t>Inertial</a:t>
            </a:r>
            <a:r>
              <a:rPr lang="it-IT" sz="2200" b="1" u="sng" kern="0" dirty="0"/>
              <a:t> Measurements Unit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7E4D6400-0B79-024A-B8E7-24DC43D60F46}"/>
              </a:ext>
            </a:extLst>
          </p:cNvPr>
          <p:cNvSpPr txBox="1">
            <a:spLocks/>
          </p:cNvSpPr>
          <p:nvPr/>
        </p:nvSpPr>
        <p:spPr>
          <a:xfrm>
            <a:off x="4822988" y="2702615"/>
            <a:ext cx="7066841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it-IT" sz="2200" b="1" u="sng" kern="0" dirty="0"/>
              <a:t>Support </a:t>
            </a:r>
            <a:r>
              <a:rPr lang="it-IT" sz="2200" b="1" u="sng" kern="0" dirty="0" err="1"/>
              <a:t>Vector</a:t>
            </a:r>
            <a:r>
              <a:rPr lang="it-IT" sz="2200" b="1" u="sng" kern="0" dirty="0"/>
              <a:t> Machine + Hidden Markov Model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A8D013A-F70D-8C02-C3B1-DD3B15379A7B}"/>
              </a:ext>
            </a:extLst>
          </p:cNvPr>
          <p:cNvCxnSpPr>
            <a:stCxn id="2" idx="2"/>
          </p:cNvCxnSpPr>
          <p:nvPr/>
        </p:nvCxnSpPr>
        <p:spPr>
          <a:xfrm flipH="1">
            <a:off x="2219418" y="2229550"/>
            <a:ext cx="955476" cy="177220"/>
          </a:xfrm>
          <a:prstGeom prst="line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76346D03-59E9-C749-7F95-09960BE30ADE}"/>
              </a:ext>
            </a:extLst>
          </p:cNvPr>
          <p:cNvCxnSpPr>
            <a:cxnSpLocks/>
          </p:cNvCxnSpPr>
          <p:nvPr/>
        </p:nvCxnSpPr>
        <p:spPr>
          <a:xfrm flipH="1">
            <a:off x="2219418" y="2406770"/>
            <a:ext cx="5938" cy="315717"/>
          </a:xfrm>
          <a:prstGeom prst="line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891FB1FB-2A58-B48B-6A03-F978A19B3574}"/>
              </a:ext>
            </a:extLst>
          </p:cNvPr>
          <p:cNvCxnSpPr/>
          <p:nvPr/>
        </p:nvCxnSpPr>
        <p:spPr>
          <a:xfrm flipH="1">
            <a:off x="7400933" y="2218162"/>
            <a:ext cx="955476" cy="177220"/>
          </a:xfrm>
          <a:prstGeom prst="line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801FB96B-0B9F-71AE-64E0-D5EF7D0DCB42}"/>
              </a:ext>
            </a:extLst>
          </p:cNvPr>
          <p:cNvCxnSpPr>
            <a:cxnSpLocks/>
          </p:cNvCxnSpPr>
          <p:nvPr/>
        </p:nvCxnSpPr>
        <p:spPr>
          <a:xfrm flipH="1">
            <a:off x="7400933" y="2395382"/>
            <a:ext cx="5938" cy="315717"/>
          </a:xfrm>
          <a:prstGeom prst="line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uppo 91">
            <a:extLst>
              <a:ext uri="{FF2B5EF4-FFF2-40B4-BE49-F238E27FC236}">
                <a16:creationId xmlns:a16="http://schemas.microsoft.com/office/drawing/2014/main" id="{86962DAA-E785-6604-F0A0-535950F6626F}"/>
              </a:ext>
            </a:extLst>
          </p:cNvPr>
          <p:cNvGrpSpPr/>
          <p:nvPr/>
        </p:nvGrpSpPr>
        <p:grpSpPr>
          <a:xfrm>
            <a:off x="5099320" y="3621925"/>
            <a:ext cx="3502419" cy="2087099"/>
            <a:chOff x="5651667" y="3252158"/>
            <a:chExt cx="4915749" cy="2802138"/>
          </a:xfrm>
        </p:grpSpPr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88CFCB0F-46A6-325C-30EE-56C0B3E40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52158"/>
              <a:ext cx="0" cy="25822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58F8E802-92CE-E86C-46AD-41BEA4E2569D}"/>
                </a:ext>
              </a:extLst>
            </p:cNvPr>
            <p:cNvCxnSpPr>
              <a:cxnSpLocks/>
            </p:cNvCxnSpPr>
            <p:nvPr/>
          </p:nvCxnSpPr>
          <p:spPr>
            <a:xfrm>
              <a:off x="5909094" y="5614597"/>
              <a:ext cx="4527628" cy="119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62">
              <a:extLst>
                <a:ext uri="{FF2B5EF4-FFF2-40B4-BE49-F238E27FC236}">
                  <a16:creationId xmlns:a16="http://schemas.microsoft.com/office/drawing/2014/main" id="{A587C94D-8B1B-E7AC-49A8-05407C3624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8883" y="3347049"/>
              <a:ext cx="759125" cy="2078966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diritto 63">
              <a:extLst>
                <a:ext uri="{FF2B5EF4-FFF2-40B4-BE49-F238E27FC236}">
                  <a16:creationId xmlns:a16="http://schemas.microsoft.com/office/drawing/2014/main" id="{165FF695-9915-846C-BD87-50CA7577DE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5120" y="3302539"/>
              <a:ext cx="723325" cy="1999732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diritto 64">
              <a:extLst>
                <a:ext uri="{FF2B5EF4-FFF2-40B4-BE49-F238E27FC236}">
                  <a16:creationId xmlns:a16="http://schemas.microsoft.com/office/drawing/2014/main" id="{970949A0-E91E-81EB-0FCC-E822A2D64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2646" y="3423142"/>
              <a:ext cx="759125" cy="2108522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e 73">
              <a:extLst>
                <a:ext uri="{FF2B5EF4-FFF2-40B4-BE49-F238E27FC236}">
                  <a16:creationId xmlns:a16="http://schemas.microsoft.com/office/drawing/2014/main" id="{D879C752-99F0-B259-DE4B-8C0E5D83A83F}"/>
                </a:ext>
              </a:extLst>
            </p:cNvPr>
            <p:cNvSpPr/>
            <p:nvPr/>
          </p:nvSpPr>
          <p:spPr>
            <a:xfrm>
              <a:off x="6478438" y="4201542"/>
              <a:ext cx="215566" cy="207028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sz="2000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</p:txBody>
        </p:sp>
        <p:sp>
          <p:nvSpPr>
            <p:cNvPr id="75" name="Ovale 74">
              <a:extLst>
                <a:ext uri="{FF2B5EF4-FFF2-40B4-BE49-F238E27FC236}">
                  <a16:creationId xmlns:a16="http://schemas.microsoft.com/office/drawing/2014/main" id="{F94CF075-47EF-903D-BC01-D6520FCAEDEB}"/>
                </a:ext>
              </a:extLst>
            </p:cNvPr>
            <p:cNvSpPr/>
            <p:nvPr/>
          </p:nvSpPr>
          <p:spPr>
            <a:xfrm>
              <a:off x="6775392" y="3740345"/>
              <a:ext cx="215566" cy="207028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sz="2000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</p:txBody>
        </p:sp>
        <p:sp>
          <p:nvSpPr>
            <p:cNvPr id="76" name="Ovale 75">
              <a:extLst>
                <a:ext uri="{FF2B5EF4-FFF2-40B4-BE49-F238E27FC236}">
                  <a16:creationId xmlns:a16="http://schemas.microsoft.com/office/drawing/2014/main" id="{62955824-C309-9668-CB99-DDD7D3AA66A7}"/>
                </a:ext>
              </a:extLst>
            </p:cNvPr>
            <p:cNvSpPr/>
            <p:nvPr/>
          </p:nvSpPr>
          <p:spPr>
            <a:xfrm>
              <a:off x="7216933" y="3725112"/>
              <a:ext cx="215566" cy="207028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sz="2000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</p:txBody>
        </p: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C7600343-25DC-7CBC-8106-2512071C0355}"/>
                </a:ext>
              </a:extLst>
            </p:cNvPr>
            <p:cNvSpPr/>
            <p:nvPr/>
          </p:nvSpPr>
          <p:spPr>
            <a:xfrm>
              <a:off x="7109554" y="4307923"/>
              <a:ext cx="215566" cy="207028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sz="2000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0F934F5A-2D2B-59F1-D12E-9D9BC3D6FC50}"/>
                </a:ext>
              </a:extLst>
            </p:cNvPr>
            <p:cNvSpPr/>
            <p:nvPr/>
          </p:nvSpPr>
          <p:spPr>
            <a:xfrm>
              <a:off x="6742747" y="4883024"/>
              <a:ext cx="215566" cy="207028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sz="2000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</p:txBody>
        </p:sp>
        <p:sp>
          <p:nvSpPr>
            <p:cNvPr id="79" name="Ovale 78">
              <a:extLst>
                <a:ext uri="{FF2B5EF4-FFF2-40B4-BE49-F238E27FC236}">
                  <a16:creationId xmlns:a16="http://schemas.microsoft.com/office/drawing/2014/main" id="{92E7BA60-9E2A-20CB-52A6-35280DF24CF3}"/>
                </a:ext>
              </a:extLst>
            </p:cNvPr>
            <p:cNvSpPr/>
            <p:nvPr/>
          </p:nvSpPr>
          <p:spPr>
            <a:xfrm>
              <a:off x="7505894" y="4011473"/>
              <a:ext cx="215566" cy="207028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sz="2000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</p:txBody>
        </p:sp>
        <p:sp>
          <p:nvSpPr>
            <p:cNvPr id="80" name="Ovale 79">
              <a:extLst>
                <a:ext uri="{FF2B5EF4-FFF2-40B4-BE49-F238E27FC236}">
                  <a16:creationId xmlns:a16="http://schemas.microsoft.com/office/drawing/2014/main" id="{B43F3DD1-01AB-0259-3FE9-478C9AA740ED}"/>
                </a:ext>
              </a:extLst>
            </p:cNvPr>
            <p:cNvSpPr/>
            <p:nvPr/>
          </p:nvSpPr>
          <p:spPr>
            <a:xfrm>
              <a:off x="8563840" y="3922525"/>
              <a:ext cx="215566" cy="207028"/>
            </a:xfrm>
            <a:prstGeom prst="ellipse">
              <a:avLst/>
            </a:prstGeom>
            <a:solidFill>
              <a:schemeClr val="accent4"/>
            </a:solidFill>
            <a:ln w="12700"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sz="2000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</p:txBody>
        </p:sp>
        <p:sp>
          <p:nvSpPr>
            <p:cNvPr id="81" name="Ovale 80">
              <a:extLst>
                <a:ext uri="{FF2B5EF4-FFF2-40B4-BE49-F238E27FC236}">
                  <a16:creationId xmlns:a16="http://schemas.microsoft.com/office/drawing/2014/main" id="{74FC3E05-7FB4-7C33-FA28-8C29BF23E966}"/>
                </a:ext>
              </a:extLst>
            </p:cNvPr>
            <p:cNvSpPr/>
            <p:nvPr/>
          </p:nvSpPr>
          <p:spPr>
            <a:xfrm>
              <a:off x="8412142" y="4467499"/>
              <a:ext cx="215566" cy="207028"/>
            </a:xfrm>
            <a:prstGeom prst="ellipse">
              <a:avLst/>
            </a:prstGeom>
            <a:solidFill>
              <a:schemeClr val="accent4"/>
            </a:solidFill>
            <a:ln w="12700"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sz="2000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</p:txBody>
        </p:sp>
        <p:sp>
          <p:nvSpPr>
            <p:cNvPr id="82" name="Ovale 81">
              <a:extLst>
                <a:ext uri="{FF2B5EF4-FFF2-40B4-BE49-F238E27FC236}">
                  <a16:creationId xmlns:a16="http://schemas.microsoft.com/office/drawing/2014/main" id="{53A95163-A49D-00C0-CC7F-34513BB4AD87}"/>
                </a:ext>
              </a:extLst>
            </p:cNvPr>
            <p:cNvSpPr/>
            <p:nvPr/>
          </p:nvSpPr>
          <p:spPr>
            <a:xfrm>
              <a:off x="8463995" y="4963764"/>
              <a:ext cx="215566" cy="207028"/>
            </a:xfrm>
            <a:prstGeom prst="ellipse">
              <a:avLst/>
            </a:prstGeom>
            <a:solidFill>
              <a:schemeClr val="accent4"/>
            </a:solidFill>
            <a:ln w="12700"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sz="2000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</p:txBody>
        </p:sp>
        <p:sp>
          <p:nvSpPr>
            <p:cNvPr id="83" name="Ovale 82">
              <a:extLst>
                <a:ext uri="{FF2B5EF4-FFF2-40B4-BE49-F238E27FC236}">
                  <a16:creationId xmlns:a16="http://schemas.microsoft.com/office/drawing/2014/main" id="{3B9B3BD6-C414-1C66-DB05-97E51A2C5C34}"/>
                </a:ext>
              </a:extLst>
            </p:cNvPr>
            <p:cNvSpPr/>
            <p:nvPr/>
          </p:nvSpPr>
          <p:spPr>
            <a:xfrm>
              <a:off x="8848626" y="4673322"/>
              <a:ext cx="215566" cy="207028"/>
            </a:xfrm>
            <a:prstGeom prst="ellipse">
              <a:avLst/>
            </a:prstGeom>
            <a:solidFill>
              <a:schemeClr val="accent4"/>
            </a:solidFill>
            <a:ln w="12700"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sz="2000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</p:txBody>
        </p:sp>
        <p:sp>
          <p:nvSpPr>
            <p:cNvPr id="85" name="Ovale 84">
              <a:extLst>
                <a:ext uri="{FF2B5EF4-FFF2-40B4-BE49-F238E27FC236}">
                  <a16:creationId xmlns:a16="http://schemas.microsoft.com/office/drawing/2014/main" id="{57815337-9D71-B5AD-EF5A-0657B341E0CC}"/>
                </a:ext>
              </a:extLst>
            </p:cNvPr>
            <p:cNvSpPr/>
            <p:nvPr/>
          </p:nvSpPr>
          <p:spPr>
            <a:xfrm>
              <a:off x="9167673" y="4968826"/>
              <a:ext cx="215566" cy="207028"/>
            </a:xfrm>
            <a:prstGeom prst="ellipse">
              <a:avLst/>
            </a:prstGeom>
            <a:solidFill>
              <a:schemeClr val="accent4"/>
            </a:solidFill>
            <a:ln w="12700"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sz="2000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</p:txBody>
        </p:sp>
        <p:sp>
          <p:nvSpPr>
            <p:cNvPr id="86" name="Ovale 85">
              <a:extLst>
                <a:ext uri="{FF2B5EF4-FFF2-40B4-BE49-F238E27FC236}">
                  <a16:creationId xmlns:a16="http://schemas.microsoft.com/office/drawing/2014/main" id="{971E8357-8DE3-4A49-D8C6-81304E69D182}"/>
                </a:ext>
              </a:extLst>
            </p:cNvPr>
            <p:cNvSpPr/>
            <p:nvPr/>
          </p:nvSpPr>
          <p:spPr>
            <a:xfrm>
              <a:off x="9007751" y="4236266"/>
              <a:ext cx="215566" cy="207028"/>
            </a:xfrm>
            <a:prstGeom prst="ellipse">
              <a:avLst/>
            </a:prstGeom>
            <a:solidFill>
              <a:schemeClr val="accent4"/>
            </a:solidFill>
            <a:ln w="12700"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sz="2000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</p:txBody>
        </p:sp>
        <p:sp>
          <p:nvSpPr>
            <p:cNvPr id="87" name="Ovale 86">
              <a:extLst>
                <a:ext uri="{FF2B5EF4-FFF2-40B4-BE49-F238E27FC236}">
                  <a16:creationId xmlns:a16="http://schemas.microsoft.com/office/drawing/2014/main" id="{9C64861D-8ABC-9EC9-4185-731371287541}"/>
                </a:ext>
              </a:extLst>
            </p:cNvPr>
            <p:cNvSpPr/>
            <p:nvPr/>
          </p:nvSpPr>
          <p:spPr>
            <a:xfrm>
              <a:off x="9430561" y="3966864"/>
              <a:ext cx="215566" cy="207028"/>
            </a:xfrm>
            <a:prstGeom prst="ellipse">
              <a:avLst/>
            </a:prstGeom>
            <a:solidFill>
              <a:schemeClr val="accent4"/>
            </a:solidFill>
            <a:ln w="12700"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sz="2000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</p:txBody>
        </p:sp>
        <p:sp>
          <p:nvSpPr>
            <p:cNvPr id="88" name="CasellaDiTesto 87">
              <a:extLst>
                <a:ext uri="{FF2B5EF4-FFF2-40B4-BE49-F238E27FC236}">
                  <a16:creationId xmlns:a16="http://schemas.microsoft.com/office/drawing/2014/main" id="{F9350E5A-731E-D4E2-A444-F780EF88E81A}"/>
                </a:ext>
              </a:extLst>
            </p:cNvPr>
            <p:cNvSpPr txBox="1"/>
            <p:nvPr/>
          </p:nvSpPr>
          <p:spPr>
            <a:xfrm>
              <a:off x="5651667" y="3270697"/>
              <a:ext cx="489613" cy="439699"/>
            </a:xfrm>
            <a:prstGeom prst="rect">
              <a:avLst/>
            </a:prstGeom>
          </p:spPr>
          <p:txBody>
            <a:bodyPr vert="horz" wrap="none" lIns="91440" tIns="45720" rIns="91440" bIns="45720" rtlCol="0" anchor="t" anchorCtr="0">
              <a:normAutofit fontScale="92500" lnSpcReduction="10000"/>
            </a:bodyPr>
            <a:lstStyle/>
            <a:p>
              <a:r>
                <a:rPr lang="en-US" sz="1800" b="0" dirty="0"/>
                <a:t>x</a:t>
              </a:r>
              <a:r>
                <a:rPr lang="en-US" sz="1800" b="0" baseline="-25000" dirty="0"/>
                <a:t>2</a:t>
              </a:r>
              <a:endParaRPr lang="en-US" sz="1800" b="0" dirty="0"/>
            </a:p>
          </p:txBody>
        </p:sp>
        <p:sp>
          <p:nvSpPr>
            <p:cNvPr id="89" name="CasellaDiTesto 88">
              <a:extLst>
                <a:ext uri="{FF2B5EF4-FFF2-40B4-BE49-F238E27FC236}">
                  <a16:creationId xmlns:a16="http://schemas.microsoft.com/office/drawing/2014/main" id="{23E63532-1051-8F7C-59CB-26819D9010A6}"/>
                </a:ext>
              </a:extLst>
            </p:cNvPr>
            <p:cNvSpPr txBox="1"/>
            <p:nvPr/>
          </p:nvSpPr>
          <p:spPr>
            <a:xfrm>
              <a:off x="10077803" y="5614597"/>
              <a:ext cx="489613" cy="439699"/>
            </a:xfrm>
            <a:prstGeom prst="rect">
              <a:avLst/>
            </a:prstGeom>
          </p:spPr>
          <p:txBody>
            <a:bodyPr vert="horz" wrap="none" lIns="91440" tIns="45720" rIns="91440" bIns="45720" rtlCol="0" anchor="t" anchorCtr="0">
              <a:normAutofit fontScale="92500" lnSpcReduction="10000"/>
            </a:bodyPr>
            <a:lstStyle/>
            <a:p>
              <a:r>
                <a:rPr lang="en-US" sz="1800" b="0" dirty="0"/>
                <a:t>x</a:t>
              </a:r>
              <a:r>
                <a:rPr lang="en-US" baseline="-25000" dirty="0"/>
                <a:t>1</a:t>
              </a:r>
              <a:endParaRPr lang="en-US" sz="1800" b="0" dirty="0"/>
            </a:p>
          </p:txBody>
        </p:sp>
      </p:grpSp>
      <p:pic>
        <p:nvPicPr>
          <p:cNvPr id="52" name="Immagine 51" descr="Immagine che contiene testo, schermata, cerchio, orologio&#10;&#10;Descrizione generata automaticamente">
            <a:extLst>
              <a:ext uri="{FF2B5EF4-FFF2-40B4-BE49-F238E27FC236}">
                <a16:creationId xmlns:a16="http://schemas.microsoft.com/office/drawing/2014/main" id="{2BAC3EB6-206C-013D-33F8-9A34932DF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3449" y="3241218"/>
            <a:ext cx="3172881" cy="2537685"/>
          </a:xfrm>
          <a:prstGeom prst="rect">
            <a:avLst/>
          </a:prstGeom>
        </p:spPr>
      </p:pic>
      <p:sp>
        <p:nvSpPr>
          <p:cNvPr id="53" name="Freccia a destra 52">
            <a:extLst>
              <a:ext uri="{FF2B5EF4-FFF2-40B4-BE49-F238E27FC236}">
                <a16:creationId xmlns:a16="http://schemas.microsoft.com/office/drawing/2014/main" id="{0ADACC00-E3BF-3FA3-A8D8-FD59B791F961}"/>
              </a:ext>
            </a:extLst>
          </p:cNvPr>
          <p:cNvSpPr/>
          <p:nvPr/>
        </p:nvSpPr>
        <p:spPr>
          <a:xfrm>
            <a:off x="8238683" y="4193093"/>
            <a:ext cx="883584" cy="411146"/>
          </a:xfrm>
          <a:prstGeom prst="rightArrow">
            <a:avLst/>
          </a:prstGeom>
          <a:solidFill>
            <a:schemeClr val="accent3"/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en-US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4245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01301-EB22-D732-9B45-929F034D5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854B247-7812-D9E4-AA1B-75B5BE037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6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9B7BE352-F893-31D0-7305-B019C4F8D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Outline</a:t>
            </a:r>
          </a:p>
        </p:txBody>
      </p:sp>
      <p:sp>
        <p:nvSpPr>
          <p:cNvPr id="24" name="Segnaposto contenuto 15">
            <a:extLst>
              <a:ext uri="{FF2B5EF4-FFF2-40B4-BE49-F238E27FC236}">
                <a16:creationId xmlns:a16="http://schemas.microsoft.com/office/drawing/2014/main" id="{C8236A48-F32A-6785-9055-D055B2750844}"/>
              </a:ext>
            </a:extLst>
          </p:cNvPr>
          <p:cNvSpPr txBox="1">
            <a:spLocks/>
          </p:cNvSpPr>
          <p:nvPr/>
        </p:nvSpPr>
        <p:spPr>
          <a:xfrm>
            <a:off x="152402" y="840484"/>
            <a:ext cx="11793091" cy="46320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/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/>
              <a:t>Data acquisition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chemeClr val="bg1">
                    <a:lumMod val="65000"/>
                  </a:schemeClr>
                </a:solidFill>
              </a:rPr>
              <a:t>Preprocessing &amp; Feature Extraction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chemeClr val="bg1">
                    <a:lumMod val="65000"/>
                  </a:schemeClr>
                </a:solidFill>
              </a:rPr>
              <a:t>Classification Algorithm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kern="0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F5CD110B-D7AF-C63A-5D13-B8D285091247}"/>
              </a:ext>
            </a:extLst>
          </p:cNvPr>
          <p:cNvGrpSpPr/>
          <p:nvPr/>
        </p:nvGrpSpPr>
        <p:grpSpPr>
          <a:xfrm>
            <a:off x="4685122" y="276569"/>
            <a:ext cx="7260371" cy="675538"/>
            <a:chOff x="600821" y="2494640"/>
            <a:chExt cx="9858576" cy="704503"/>
          </a:xfrm>
        </p:grpSpPr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22F59542-309C-B1EC-8859-9B2E50FAD87D}"/>
                </a:ext>
              </a:extLst>
            </p:cNvPr>
            <p:cNvGrpSpPr/>
            <p:nvPr/>
          </p:nvGrpSpPr>
          <p:grpSpPr>
            <a:xfrm>
              <a:off x="600821" y="2494640"/>
              <a:ext cx="9858576" cy="704503"/>
              <a:chOff x="-1763042" y="1716486"/>
              <a:chExt cx="14415633" cy="394876"/>
            </a:xfrm>
          </p:grpSpPr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95DEB97B-7603-8C43-E6DD-DD279AFDF9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108102" y="1722869"/>
                <a:ext cx="2776910" cy="37462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2000" kern="0" dirty="0">
                  <a:highlight>
                    <a:srgbClr val="FFFF00"/>
                  </a:highlight>
                  <a:latin typeface="Rubik" panose="00000500000000000000" pitchFamily="2" charset="-79"/>
                  <a:cs typeface="Rubik" panose="00000500000000000000" pitchFamily="2" charset="-79"/>
                </a:endParaRPr>
              </a:p>
            </p:txBody>
          </p:sp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2500B425-A664-DB52-C1B8-75E7389EFA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763042" y="1794741"/>
                <a:ext cx="720525" cy="232540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wrap="non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sz="1200" b="0" dirty="0"/>
                  <a:t>Input</a:t>
                </a:r>
              </a:p>
            </p:txBody>
          </p:sp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BAEB54B9-8C5F-1B50-ABF3-BBD1A6C31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16785" y="1722869"/>
                <a:ext cx="2776910" cy="361858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wrap="non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sz="1200" b="0" dirty="0"/>
                  <a:t>Sensing</a:t>
                </a:r>
              </a:p>
            </p:txBody>
          </p:sp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C05ECCDA-1B66-6707-9CC3-32D6B9EA08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55037" y="1749504"/>
                <a:ext cx="2776910" cy="361858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wrap="non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sz="1200" dirty="0"/>
                  <a:t>Preprocessing &amp;</a:t>
                </a:r>
              </a:p>
              <a:p>
                <a:pPr algn="ctr"/>
                <a:r>
                  <a:rPr lang="en-US" sz="1200" b="0" dirty="0"/>
                  <a:t>Feature Extraction</a:t>
                </a:r>
              </a:p>
            </p:txBody>
          </p:sp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9704A7BF-D9F1-B2E7-4935-3BADA94EE9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3946" y="1723206"/>
                <a:ext cx="2776910" cy="361858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wrap="non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sz="1200" b="0" dirty="0"/>
                  <a:t>Classification</a:t>
                </a:r>
              </a:p>
            </p:txBody>
          </p:sp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4518120D-97DC-F18F-1151-93A50AC800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45229" y="1785236"/>
                <a:ext cx="1507362" cy="231201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wrap="non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sz="1200" b="0" dirty="0"/>
                  <a:t>Prediction</a:t>
                </a:r>
              </a:p>
            </p:txBody>
          </p:sp>
          <p:sp>
            <p:nvSpPr>
              <p:cNvPr id="28" name="Rettangolo 27">
                <a:extLst>
                  <a:ext uri="{FF2B5EF4-FFF2-40B4-BE49-F238E27FC236}">
                    <a16:creationId xmlns:a16="http://schemas.microsoft.com/office/drawing/2014/main" id="{E560312C-DF5F-4A1F-B1FA-DEB7825B5C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49240" y="1734495"/>
                <a:ext cx="2776910" cy="37462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2000" kern="0" dirty="0">
                  <a:latin typeface="Rubik" panose="00000500000000000000" pitchFamily="2" charset="-79"/>
                  <a:cs typeface="Rubik" panose="00000500000000000000" pitchFamily="2" charset="-79"/>
                </a:endParaRPr>
              </a:p>
            </p:txBody>
          </p:sp>
          <p:sp>
            <p:nvSpPr>
              <p:cNvPr id="29" name="Rettangolo 28">
                <a:extLst>
                  <a:ext uri="{FF2B5EF4-FFF2-40B4-BE49-F238E27FC236}">
                    <a16:creationId xmlns:a16="http://schemas.microsoft.com/office/drawing/2014/main" id="{E7256CA7-F38A-7526-AA83-9D3921EA65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23946" y="1716486"/>
                <a:ext cx="2776910" cy="37462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2000" kern="0" dirty="0">
                  <a:latin typeface="Rubik" panose="00000500000000000000" pitchFamily="2" charset="-79"/>
                  <a:cs typeface="Rubik" panose="00000500000000000000" pitchFamily="2" charset="-79"/>
                </a:endParaRPr>
              </a:p>
            </p:txBody>
          </p:sp>
          <p:sp>
            <p:nvSpPr>
              <p:cNvPr id="30" name="Freccia in giù 29">
                <a:extLst>
                  <a:ext uri="{FF2B5EF4-FFF2-40B4-BE49-F238E27FC236}">
                    <a16:creationId xmlns:a16="http://schemas.microsoft.com/office/drawing/2014/main" id="{3520BAD3-5B09-E247-763E-87A08B9AA40A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-707315" y="1665627"/>
                <a:ext cx="232540" cy="490768"/>
              </a:xfrm>
              <a:prstGeom prst="down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2000" kern="0" dirty="0">
                  <a:latin typeface="Rubik" panose="00000500000000000000" pitchFamily="2" charset="-79"/>
                  <a:cs typeface="Rubik" panose="00000500000000000000" pitchFamily="2" charset="-79"/>
                </a:endParaRPr>
              </a:p>
            </p:txBody>
          </p:sp>
          <p:sp>
            <p:nvSpPr>
              <p:cNvPr id="31" name="Freccia in giù 30">
                <a:extLst>
                  <a:ext uri="{FF2B5EF4-FFF2-40B4-BE49-F238E27FC236}">
                    <a16:creationId xmlns:a16="http://schemas.microsoft.com/office/drawing/2014/main" id="{BB7C29DC-8B15-8576-3293-929297687F22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3068281" y="1656123"/>
                <a:ext cx="232540" cy="490768"/>
              </a:xfrm>
              <a:prstGeom prst="down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2000" kern="0" dirty="0">
                  <a:latin typeface="Rubik" panose="00000500000000000000" pitchFamily="2" charset="-79"/>
                  <a:cs typeface="Rubik" panose="00000500000000000000" pitchFamily="2" charset="-79"/>
                </a:endParaRPr>
              </a:p>
            </p:txBody>
          </p:sp>
          <p:sp>
            <p:nvSpPr>
              <p:cNvPr id="32" name="Freccia in giù 31">
                <a:extLst>
                  <a:ext uri="{FF2B5EF4-FFF2-40B4-BE49-F238E27FC236}">
                    <a16:creationId xmlns:a16="http://schemas.microsoft.com/office/drawing/2014/main" id="{60DDE4C2-BEA7-8013-C4A5-39A2D9F1E4D1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784141" y="1685048"/>
                <a:ext cx="232540" cy="490768"/>
              </a:xfrm>
              <a:prstGeom prst="down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2000" kern="0" dirty="0">
                  <a:latin typeface="Rubik" panose="00000500000000000000" pitchFamily="2" charset="-79"/>
                  <a:cs typeface="Rubik" panose="00000500000000000000" pitchFamily="2" charset="-79"/>
                </a:endParaRPr>
              </a:p>
            </p:txBody>
          </p:sp>
        </p:grpSp>
        <p:sp>
          <p:nvSpPr>
            <p:cNvPr id="20" name="Freccia in giù 19">
              <a:extLst>
                <a:ext uri="{FF2B5EF4-FFF2-40B4-BE49-F238E27FC236}">
                  <a16:creationId xmlns:a16="http://schemas.microsoft.com/office/drawing/2014/main" id="{63F1B373-0E63-F418-6974-5C2F38347526}"/>
                </a:ext>
              </a:extLst>
            </p:cNvPr>
            <p:cNvSpPr>
              <a:spLocks/>
            </p:cNvSpPr>
            <p:nvPr/>
          </p:nvSpPr>
          <p:spPr>
            <a:xfrm rot="16200000">
              <a:off x="8899379" y="2662103"/>
              <a:ext cx="412486" cy="335627"/>
            </a:xfrm>
            <a:prstGeom prst="downArrow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sz="2000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715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87C0E-5918-B207-5216-CF6F71F90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818B5E-0351-AEED-0F68-4A26BD6C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7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6940B609-016A-B968-D73A-58FCF3291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Data acquisition – Hardware configuration</a:t>
            </a: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2043B61A-6475-6687-E508-D1B536585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1" y="809348"/>
            <a:ext cx="11864212" cy="537391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b="1" u="sng" kern="0" dirty="0"/>
              <a:t>BRICK</a:t>
            </a:r>
          </a:p>
        </p:txBody>
      </p:sp>
      <p:sp>
        <p:nvSpPr>
          <p:cNvPr id="13" name="Segnaposto contenuto 15">
            <a:extLst>
              <a:ext uri="{FF2B5EF4-FFF2-40B4-BE49-F238E27FC236}">
                <a16:creationId xmlns:a16="http://schemas.microsoft.com/office/drawing/2014/main" id="{5B476E0D-70D0-D96F-B338-FE7FA1716175}"/>
              </a:ext>
            </a:extLst>
          </p:cNvPr>
          <p:cNvSpPr txBox="1">
            <a:spLocks/>
          </p:cNvSpPr>
          <p:nvPr/>
        </p:nvSpPr>
        <p:spPr>
          <a:xfrm>
            <a:off x="152397" y="1328449"/>
            <a:ext cx="11793095" cy="27648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kern="0" dirty="0"/>
              <a:t>A Raspberry Pi acts as </a:t>
            </a:r>
            <a:r>
              <a:rPr lang="en-US" sz="2200" b="1" kern="0" dirty="0">
                <a:solidFill>
                  <a:srgbClr val="002060"/>
                </a:solidFill>
              </a:rPr>
              <a:t>Data Aggregation Module</a:t>
            </a:r>
            <a:r>
              <a:rPr lang="en-US" sz="2200" kern="0" dirty="0"/>
              <a:t> and gather measurements from: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/>
              <a:t>IMU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/>
              <a:t>Environmental Sensor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/>
              <a:t>GPS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/>
              <a:t>Motor Sensor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/>
              <a:t>Battery Sensor</a:t>
            </a:r>
            <a:endParaRPr lang="it-IT" sz="2200" kern="0" dirty="0"/>
          </a:p>
        </p:txBody>
      </p:sp>
      <p:sp>
        <p:nvSpPr>
          <p:cNvPr id="14" name="Segnaposto contenuto 15">
            <a:extLst>
              <a:ext uri="{FF2B5EF4-FFF2-40B4-BE49-F238E27FC236}">
                <a16:creationId xmlns:a16="http://schemas.microsoft.com/office/drawing/2014/main" id="{8E1FD749-EF48-A1AE-6DAE-776194F49317}"/>
              </a:ext>
            </a:extLst>
          </p:cNvPr>
          <p:cNvSpPr txBox="1">
            <a:spLocks/>
          </p:cNvSpPr>
          <p:nvPr/>
        </p:nvSpPr>
        <p:spPr>
          <a:xfrm>
            <a:off x="723023" y="4958002"/>
            <a:ext cx="2314753" cy="8361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it-IT" kern="0" dirty="0"/>
              <a:t>Sampling rate of:</a:t>
            </a:r>
          </a:p>
          <a:p>
            <a:pPr algn="ctr">
              <a:lnSpc>
                <a:spcPct val="100000"/>
              </a:lnSpc>
            </a:pPr>
            <a:r>
              <a:rPr lang="it-IT" sz="2200" b="1" kern="0" dirty="0">
                <a:solidFill>
                  <a:srgbClr val="002060"/>
                </a:solidFill>
              </a:rPr>
              <a:t>100 Hz</a:t>
            </a:r>
          </a:p>
        </p:txBody>
      </p:sp>
      <p:pic>
        <p:nvPicPr>
          <p:cNvPr id="11" name="Immagine 10" descr="Immagine che contiene elettronica, Componente elettrico, Componente di circuito, Ingegneria elettronica&#10;&#10;Descrizione generata automaticamente">
            <a:extLst>
              <a:ext uri="{FF2B5EF4-FFF2-40B4-BE49-F238E27FC236}">
                <a16:creationId xmlns:a16="http://schemas.microsoft.com/office/drawing/2014/main" id="{FA1FCE4D-5C3A-9249-D198-605C5A863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720" y="2869459"/>
            <a:ext cx="4440051" cy="3304178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2CFC4E0-A9CB-E873-23F4-A56FD06AED82}"/>
              </a:ext>
            </a:extLst>
          </p:cNvPr>
          <p:cNvCxnSpPr>
            <a:cxnSpLocks/>
          </p:cNvCxnSpPr>
          <p:nvPr/>
        </p:nvCxnSpPr>
        <p:spPr>
          <a:xfrm flipH="1">
            <a:off x="3736745" y="4602151"/>
            <a:ext cx="1000665" cy="773914"/>
          </a:xfrm>
          <a:prstGeom prst="line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DA3DDF43-1742-F053-D7AC-DCFCDD48A3E9}"/>
              </a:ext>
            </a:extLst>
          </p:cNvPr>
          <p:cNvCxnSpPr>
            <a:cxnSpLocks/>
          </p:cNvCxnSpPr>
          <p:nvPr/>
        </p:nvCxnSpPr>
        <p:spPr>
          <a:xfrm>
            <a:off x="2782980" y="5376065"/>
            <a:ext cx="953765" cy="0"/>
          </a:xfrm>
          <a:prstGeom prst="line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ruota, pneumatico, bici, bicicletta&#10;&#10;Descrizione generata automaticamente">
            <a:extLst>
              <a:ext uri="{FF2B5EF4-FFF2-40B4-BE49-F238E27FC236}">
                <a16:creationId xmlns:a16="http://schemas.microsoft.com/office/drawing/2014/main" id="{00D831CD-31A0-606C-6C57-B2C8D5C3F5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354" r="26516"/>
          <a:stretch/>
        </p:blipFill>
        <p:spPr>
          <a:xfrm>
            <a:off x="8945286" y="1915812"/>
            <a:ext cx="2702373" cy="2251901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C408C02C-33DB-55E4-D41D-56668A54828F}"/>
              </a:ext>
            </a:extLst>
          </p:cNvPr>
          <p:cNvCxnSpPr>
            <a:cxnSpLocks/>
          </p:cNvCxnSpPr>
          <p:nvPr/>
        </p:nvCxnSpPr>
        <p:spPr>
          <a:xfrm flipH="1">
            <a:off x="7942771" y="3381761"/>
            <a:ext cx="1854832" cy="1896791"/>
          </a:xfrm>
          <a:prstGeom prst="line">
            <a:avLst/>
          </a:prstGeom>
          <a:ln w="158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861E8F61-E9A9-4AE7-3DB4-CEC87D34C771}"/>
              </a:ext>
            </a:extLst>
          </p:cNvPr>
          <p:cNvCxnSpPr>
            <a:cxnSpLocks/>
          </p:cNvCxnSpPr>
          <p:nvPr/>
        </p:nvCxnSpPr>
        <p:spPr>
          <a:xfrm flipH="1">
            <a:off x="5354425" y="2457578"/>
            <a:ext cx="4443178" cy="392341"/>
          </a:xfrm>
          <a:prstGeom prst="line">
            <a:avLst/>
          </a:prstGeom>
          <a:ln w="158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94A393B9-C835-0DFB-86DE-8D6E08538E5C}"/>
              </a:ext>
            </a:extLst>
          </p:cNvPr>
          <p:cNvSpPr/>
          <p:nvPr/>
        </p:nvSpPr>
        <p:spPr>
          <a:xfrm>
            <a:off x="9797603" y="2457578"/>
            <a:ext cx="997738" cy="92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en-US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7695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1F338-1EBD-7637-7C3C-85792389F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AA38D03-F8F5-3B2F-EE43-B40BD62B7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6842927F-9E32-DBFD-F3B5-ECEA65065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Data acquisition – Experiments definition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761C1FDE-CFE7-E665-1CDF-E8340D22504D}"/>
              </a:ext>
            </a:extLst>
          </p:cNvPr>
          <p:cNvSpPr txBox="1">
            <a:spLocks/>
          </p:cNvSpPr>
          <p:nvPr/>
        </p:nvSpPr>
        <p:spPr>
          <a:xfrm>
            <a:off x="152399" y="814897"/>
            <a:ext cx="11793094" cy="8976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kern="0" dirty="0"/>
              <a:t>The training dataset must cover as much as possible of the </a:t>
            </a:r>
            <a:r>
              <a:rPr lang="en-US" sz="2200" b="1" kern="0" dirty="0">
                <a:solidFill>
                  <a:srgbClr val="002060"/>
                </a:solidFill>
              </a:rPr>
              <a:t>bike ride scenarios. </a:t>
            </a:r>
          </a:p>
          <a:p>
            <a:pPr algn="just">
              <a:lnSpc>
                <a:spcPct val="100000"/>
              </a:lnSpc>
            </a:pPr>
            <a:r>
              <a:rPr lang="en-US" sz="2200" kern="0" dirty="0"/>
              <a:t>The following </a:t>
            </a:r>
            <a:r>
              <a:rPr lang="en-US" sz="2200" b="1" kern="0" dirty="0">
                <a:solidFill>
                  <a:srgbClr val="002060"/>
                </a:solidFill>
              </a:rPr>
              <a:t>parameters</a:t>
            </a:r>
            <a:r>
              <a:rPr lang="en-US" sz="2200" kern="0" dirty="0"/>
              <a:t> were varied during the experiments:</a:t>
            </a:r>
            <a:endParaRPr lang="it-IT" sz="2200" b="1" kern="0" dirty="0">
              <a:solidFill>
                <a:srgbClr val="002060"/>
              </a:solidFill>
            </a:endParaRPr>
          </a:p>
        </p:txBody>
      </p:sp>
      <p:sp>
        <p:nvSpPr>
          <p:cNvPr id="9" name="Segnaposto contenuto 15">
            <a:extLst>
              <a:ext uri="{FF2B5EF4-FFF2-40B4-BE49-F238E27FC236}">
                <a16:creationId xmlns:a16="http://schemas.microsoft.com/office/drawing/2014/main" id="{C03D4CB8-D395-3EA5-48C7-DE1C26E5B719}"/>
              </a:ext>
            </a:extLst>
          </p:cNvPr>
          <p:cNvSpPr txBox="1">
            <a:spLocks/>
          </p:cNvSpPr>
          <p:nvPr/>
        </p:nvSpPr>
        <p:spPr>
          <a:xfrm>
            <a:off x="152399" y="1795013"/>
            <a:ext cx="11793092" cy="1831271"/>
          </a:xfrm>
          <a:prstGeom prst="rect">
            <a:avLst/>
          </a:prstGeom>
        </p:spPr>
        <p:txBody>
          <a:bodyPr wrap="square" numCol="1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/>
              <a:t>Terrain						[Asphalt; Cobblestone; Gravel]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/>
              <a:t>Speed						[15km/h; 25km/h]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/>
              <a:t>Assistance level					[Level 0; Level 3; Level 5]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kern="0" dirty="0"/>
              <a:t>Damper setting					[Locked; Unlocked]</a:t>
            </a:r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15173C5F-6333-3B3F-A309-DFED0CA56FED}"/>
              </a:ext>
            </a:extLst>
          </p:cNvPr>
          <p:cNvSpPr txBox="1">
            <a:spLocks/>
          </p:cNvSpPr>
          <p:nvPr/>
        </p:nvSpPr>
        <p:spPr>
          <a:xfrm>
            <a:off x="152401" y="4121705"/>
            <a:ext cx="11793092" cy="12362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kern="0" dirty="0"/>
              <a:t>The combination of these factors defines </a:t>
            </a:r>
            <a:r>
              <a:rPr lang="en-US" sz="2200" b="1" kern="0" dirty="0">
                <a:solidFill>
                  <a:srgbClr val="002060"/>
                </a:solidFill>
              </a:rPr>
              <a:t>36</a:t>
            </a:r>
            <a:r>
              <a:rPr lang="en-US" sz="2200" kern="0" dirty="0"/>
              <a:t> different experiments to cover all the possible scenarios.</a:t>
            </a:r>
          </a:p>
          <a:p>
            <a:pPr algn="just">
              <a:lnSpc>
                <a:spcPct val="100000"/>
              </a:lnSpc>
            </a:pPr>
            <a:r>
              <a:rPr lang="en-US" sz="2200" kern="0" dirty="0"/>
              <a:t>Only </a:t>
            </a:r>
            <a:r>
              <a:rPr lang="en-US" sz="2200" b="1" kern="0" dirty="0">
                <a:solidFill>
                  <a:srgbClr val="002060"/>
                </a:solidFill>
              </a:rPr>
              <a:t>21</a:t>
            </a:r>
            <a:r>
              <a:rPr lang="en-US" sz="2200" kern="0" dirty="0"/>
              <a:t> of these were carried out.</a:t>
            </a:r>
            <a:endParaRPr lang="it-IT" sz="2200" kern="0" dirty="0"/>
          </a:p>
        </p:txBody>
      </p:sp>
    </p:spTree>
    <p:extLst>
      <p:ext uri="{BB962C8B-B14F-4D97-AF65-F5344CB8AC3E}">
        <p14:creationId xmlns:p14="http://schemas.microsoft.com/office/powerpoint/2010/main" val="58910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theme/theme1.xml><?xml version="1.0" encoding="utf-8"?>
<a:theme xmlns:a="http://schemas.openxmlformats.org/drawingml/2006/main" name="Tema di Office">
  <a:themeElements>
    <a:clrScheme name="Cal unib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C355D"/>
      </a:accent1>
      <a:accent2>
        <a:srgbClr val="CD623A"/>
      </a:accent2>
      <a:accent3>
        <a:srgbClr val="172642"/>
      </a:accent3>
      <a:accent4>
        <a:srgbClr val="3461AA"/>
      </a:accent4>
      <a:accent5>
        <a:srgbClr val="D0D8E5"/>
      </a:accent5>
      <a:accent6>
        <a:srgbClr val="555E64"/>
      </a:accent6>
      <a:hlink>
        <a:srgbClr val="0563C1"/>
      </a:hlink>
      <a:folHlink>
        <a:srgbClr val="954F72"/>
      </a:folHlink>
    </a:clrScheme>
    <a:fontScheme name="Unibg">
      <a:majorFont>
        <a:latin typeface="Rubik Medium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150000"/>
          </a:lnSpc>
          <a:defRPr sz="2000" kern="0" dirty="0">
            <a:latin typeface="Rubik" panose="00000500000000000000" pitchFamily="2" charset="-79"/>
            <a:cs typeface="Rubik" panose="00000500000000000000" pitchFamily="2" charset="-79"/>
          </a:defRPr>
        </a:defPPr>
      </a:lstStyle>
    </a:spDef>
    <a:lnDef>
      <a:spPr>
        <a:ln w="15875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rmAutofit lnSpcReduction="10000"/>
      </a:bodyPr>
      <a:lstStyle>
        <a:defPPr>
          <a:defRPr sz="1800" b="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15343</TotalTime>
  <Words>832</Words>
  <Application>Microsoft Office PowerPoint</Application>
  <PresentationFormat>Widescreen</PresentationFormat>
  <Paragraphs>329</Paragraphs>
  <Slides>22</Slides>
  <Notes>21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8" baseType="lpstr">
      <vt:lpstr>Arial</vt:lpstr>
      <vt:lpstr>Calibri</vt:lpstr>
      <vt:lpstr>Cambria Math</vt:lpstr>
      <vt:lpstr>Rubik</vt:lpstr>
      <vt:lpstr>Rubik Light</vt:lpstr>
      <vt:lpstr>Tema di Office</vt:lpstr>
      <vt:lpstr>MASTER’S DEGREE THESIS  IN COMPUTER ENGINEERING</vt:lpstr>
      <vt:lpstr>Outline</vt:lpstr>
      <vt:lpstr>Outline</vt:lpstr>
      <vt:lpstr>Introduction – Problem Statement</vt:lpstr>
      <vt:lpstr>Introduction – MOST</vt:lpstr>
      <vt:lpstr>Introduction – Approach</vt:lpstr>
      <vt:lpstr>Outline</vt:lpstr>
      <vt:lpstr>Data acquisition – Hardware configuration</vt:lpstr>
      <vt:lpstr>Data acquisition – Experiments definition</vt:lpstr>
      <vt:lpstr>Outline</vt:lpstr>
      <vt:lpstr>Preprocessing</vt:lpstr>
      <vt:lpstr>Preprocessing – Dataset segmentation</vt:lpstr>
      <vt:lpstr>Feature extraction – Time-domain features</vt:lpstr>
      <vt:lpstr>Feature extraction – Frequency domain features</vt:lpstr>
      <vt:lpstr>Outline</vt:lpstr>
      <vt:lpstr>Classification Algorithm – Model training</vt:lpstr>
      <vt:lpstr>Classification Algorithm – Complete algorithm</vt:lpstr>
      <vt:lpstr>Classification Algorithm – Test 1</vt:lpstr>
      <vt:lpstr>Outline</vt:lpstr>
      <vt:lpstr>Conclusion – Accuracy</vt:lpstr>
      <vt:lpstr>Conclusion – Output stability (Test 1)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 di Microsoft Office</dc:creator>
  <cp:lastModifiedBy>CRISTIANO GAMBIRASIO</cp:lastModifiedBy>
  <cp:revision>898</cp:revision>
  <dcterms:created xsi:type="dcterms:W3CDTF">2018-11-28T11:02:36Z</dcterms:created>
  <dcterms:modified xsi:type="dcterms:W3CDTF">2024-12-18T20:32:41Z</dcterms:modified>
</cp:coreProperties>
</file>